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5" r:id="rId2"/>
    <p:sldMasterId id="2147483716" r:id="rId3"/>
  </p:sldMasterIdLst>
  <p:sldIdLst>
    <p:sldId id="281" r:id="rId4"/>
    <p:sldId id="282" r:id="rId5"/>
    <p:sldId id="259" r:id="rId6"/>
    <p:sldId id="260" r:id="rId7"/>
    <p:sldId id="265" r:id="rId8"/>
    <p:sldId id="262" r:id="rId9"/>
    <p:sldId id="266" r:id="rId10"/>
    <p:sldId id="267" r:id="rId11"/>
    <p:sldId id="268" r:id="rId12"/>
    <p:sldId id="269" r:id="rId13"/>
    <p:sldId id="274" r:id="rId14"/>
    <p:sldId id="271" r:id="rId15"/>
    <p:sldId id="273" r:id="rId16"/>
    <p:sldId id="284" r:id="rId17"/>
    <p:sldId id="280" r:id="rId18"/>
    <p:sldId id="275" r:id="rId19"/>
    <p:sldId id="276" r:id="rId20"/>
    <p:sldId id="272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8717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0437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1619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4094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3796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5455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8430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9185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1252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5466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2306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8711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4317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0270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7393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5824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4682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1407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06867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266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3832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9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990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5184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254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2434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1540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431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7862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641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710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84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092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571480"/>
            <a:ext cx="8429684" cy="5478423"/>
          </a:xfrm>
          <a:prstGeom prst="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МЕЖРЕГИОНАЛЬНАЯ КОНФЕРЕНЦИЯ</a:t>
            </a:r>
          </a:p>
          <a:p>
            <a:pPr algn="ctr"/>
            <a:endParaRPr lang="ru-RU" sz="3600" b="1" i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«Образовательная среда детского сада</a:t>
            </a:r>
            <a:endParaRPr lang="ru-RU" sz="3600" dirty="0" smtClean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ресурс экологического воспитания </a:t>
            </a:r>
            <a:endParaRPr lang="ru-RU" sz="3600" dirty="0" smtClean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возраста»</a:t>
            </a:r>
          </a:p>
          <a:p>
            <a:pPr algn="ctr"/>
            <a:endParaRPr lang="ru-RU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357694"/>
            <a:ext cx="8524732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04930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14346" y="1"/>
            <a:ext cx="95012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Символ программы «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Эко-школы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/Зеленый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флаг»</a:t>
            </a:r>
          </a:p>
        </p:txBody>
      </p:sp>
      <p:pic>
        <p:nvPicPr>
          <p:cNvPr id="4" name="Picture 7" descr="ежик на куч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928670"/>
            <a:ext cx="4786346" cy="242889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Picture 6" descr="угол страниц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3429000"/>
            <a:ext cx="2576512" cy="119062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Picture 4" descr="главный ёжи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429000"/>
            <a:ext cx="2143139" cy="300039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Picture 5" descr="ezhik_s_yablokom_lo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60" y="4643446"/>
            <a:ext cx="2571768" cy="178595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04" t="6534" r="20672"/>
          <a:stretch/>
        </p:blipFill>
        <p:spPr>
          <a:xfrm rot="5400000">
            <a:off x="4264360" y="1740939"/>
            <a:ext cx="5643601" cy="38761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5207998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404664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Педагогами ДОУ разработано множество игр сюжетно-ролевых, дидактических и настольно-печатных экологического содержания.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571744"/>
            <a:ext cx="2808312" cy="37444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74" y="2428868"/>
            <a:ext cx="2643188" cy="38576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16" y="2071678"/>
            <a:ext cx="2705506" cy="3429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20116993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313" y="260648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kern="0" dirty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</a:t>
            </a:r>
            <a:r>
              <a:rPr lang="ru-RU" sz="3200" b="1" kern="0" dirty="0" smtClean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гра </a:t>
            </a:r>
            <a:r>
              <a:rPr lang="ru-RU" sz="3200" b="1" kern="0" dirty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3200" b="1" kern="0" dirty="0" smtClean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Мусороперерабатывающий </a:t>
            </a:r>
            <a:r>
              <a:rPr lang="ru-RU" sz="3200" b="1" kern="0" dirty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завод». </a:t>
            </a:r>
            <a:endParaRPr lang="ru-RU" sz="3200" b="1" kern="0" dirty="0" smtClean="0">
              <a:solidFill>
                <a:srgbClr val="0066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ru-RU" sz="3200" b="1" kern="0" dirty="0">
              <a:solidFill>
                <a:srgbClr val="0066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150" t="5666" r="9442" b="32961"/>
          <a:stretch/>
        </p:blipFill>
        <p:spPr>
          <a:xfrm>
            <a:off x="4464520" y="1337866"/>
            <a:ext cx="4534992" cy="49212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313" y="1268760"/>
            <a:ext cx="38351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Целью игры является формирование </a:t>
            </a:r>
          </a:p>
          <a:p>
            <a:pPr lvl="0" algn="ctr"/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представлений о необходимости </a:t>
            </a:r>
          </a:p>
          <a:p>
            <a:pPr lvl="0" algn="ctr"/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раздельного сбора мусора, </a:t>
            </a:r>
          </a:p>
          <a:p>
            <a:pPr lvl="0" algn="ctr"/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его сортировки и </a:t>
            </a:r>
          </a:p>
          <a:p>
            <a:pPr lvl="0" algn="ctr"/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результатах переработки.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7234113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313" y="260648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</a:t>
            </a:r>
          </a:p>
          <a:p>
            <a:pPr algn="ctr"/>
            <a:r>
              <a:rPr lang="ru-RU" sz="3200" b="1" kern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«Кафе здорового питания»</a:t>
            </a:r>
            <a:endParaRPr lang="ru-RU" sz="3200" b="1" kern="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313" y="1268760"/>
            <a:ext cx="442849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клиент 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заказывает по меню блюдо, а официант подробно рассказывает из каких полезных продуктов оно приготовлено, в чем их 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польза.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Дети составляют меню из продуктов, содержащих заданный витамин.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56792"/>
            <a:ext cx="3528392" cy="47045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883593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313" y="260648"/>
            <a:ext cx="88569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>
                    <a:lumMod val="25000"/>
                  </a:schemeClr>
                </a:solidFill>
              </a:rPr>
              <a:t>Крышечки мира: </a:t>
            </a:r>
            <a:endParaRPr lang="ru-RU" sz="2800" b="1" i="1" dirty="0" smtClean="0">
              <a:solidFill>
                <a:schemeClr val="bg1">
                  <a:lumMod val="25000"/>
                </a:schemeClr>
              </a:solidFill>
            </a:endParaRPr>
          </a:p>
          <a:p>
            <a:pPr algn="ctr"/>
            <a:r>
              <a:rPr lang="ru-RU" sz="2800" b="1" i="1" dirty="0" smtClean="0">
                <a:solidFill>
                  <a:schemeClr val="bg1">
                    <a:lumMod val="25000"/>
                  </a:schemeClr>
                </a:solidFill>
              </a:rPr>
              <a:t>как </a:t>
            </a:r>
            <a:r>
              <a:rPr lang="ru-RU" sz="2800" b="1" i="1" dirty="0" smtClean="0">
                <a:solidFill>
                  <a:schemeClr val="bg1">
                    <a:lumMod val="25000"/>
                  </a:schemeClr>
                </a:solidFill>
              </a:rPr>
              <a:t>обычный мусор превращается в добрые дела</a:t>
            </a:r>
          </a:p>
          <a:p>
            <a:endParaRPr lang="ru-RU" sz="3200" b="1" kern="0" dirty="0">
              <a:solidFill>
                <a:srgbClr val="0066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534533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357298"/>
            <a:ext cx="7328666" cy="5191139"/>
          </a:xfrm>
          <a:prstGeom prst="rect">
            <a:avLst/>
          </a:prstGeom>
        </p:spPr>
      </p:pic>
      <p:pic>
        <p:nvPicPr>
          <p:cNvPr id="8" name="Рисунок 7" descr="402172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1500174"/>
            <a:ext cx="3379398" cy="2214578"/>
          </a:xfrm>
          <a:prstGeom prst="rect">
            <a:avLst/>
          </a:prstGeom>
        </p:spPr>
      </p:pic>
      <p:pic>
        <p:nvPicPr>
          <p:cNvPr id="10" name="Рисунок 9" descr="IMG_83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3929066"/>
            <a:ext cx="3857652" cy="26908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234113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12"/>
            <a:ext cx="2425700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86" y="3933056"/>
            <a:ext cx="2485349" cy="231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97414" y="628320"/>
            <a:ext cx="2571768" cy="1928826"/>
          </a:xfrm>
          <a:prstGeom prst="rect">
            <a:avLst/>
          </a:prstGeom>
          <a:ln w="88900" cap="sq" cmpd="thickThin">
            <a:solidFill>
              <a:srgbClr val="4F81BD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962" y="258370"/>
            <a:ext cx="2651787" cy="19888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636912"/>
            <a:ext cx="2683962" cy="1908595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3357562"/>
            <a:ext cx="2663825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54563"/>
            <a:ext cx="2749550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55819101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313" y="260648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</a:t>
            </a:r>
            <a:r>
              <a:rPr lang="ru-RU" sz="2800" b="1" kern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en-US" sz="2800" b="1" kern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kern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60»</a:t>
            </a:r>
            <a:r>
              <a:rPr lang="en-US" sz="2800" b="1" kern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kern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800" b="1" kern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  <a:endParaRPr lang="ru-RU" sz="2800" b="1" kern="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313" y="1268760"/>
            <a:ext cx="442849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микроскоп</a:t>
            </a:r>
          </a:p>
          <a:p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обеспечивает возможность передачи в компьютер в реальном времени изображение микрообъекта и микропроцесса, его хранения, отображения на экране, распечатки, включения в презентацию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1000108"/>
            <a:ext cx="3724605" cy="257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DSCF01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3786190"/>
            <a:ext cx="4000528" cy="27860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84377542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223590"/>
            <a:ext cx="64087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kern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3200" b="1" kern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3200" b="1" kern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кола № 403</a:t>
            </a:r>
            <a:endParaRPr lang="ru-RU" sz="3200" b="1" kern="0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kern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Г. Санкт-Петербург</a:t>
            </a:r>
            <a:endParaRPr lang="ru-RU" sz="3200" b="1" kern="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313" y="1461762"/>
            <a:ext cx="84391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календарь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каждый месяц года установлены экологически значимые даты, к каждой дате прилагается методическая </a:t>
            </a:r>
            <a:endParaRPr lang="ru-RU" sz="28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</a:p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план </a:t>
            </a:r>
            <a:endParaRPr lang="ru-RU" sz="28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8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праздника 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т.д. </a:t>
            </a:r>
            <a:endParaRPr lang="ru-RU" sz="28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" y="0"/>
            <a:ext cx="2088232" cy="146176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536" y="2780928"/>
            <a:ext cx="536294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31318741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 «Экологически </a:t>
            </a:r>
            <a:r>
              <a:rPr lang="ru-RU" sz="3200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дружественные решения в нашей жизни».</a:t>
            </a:r>
            <a:endParaRPr lang="ru-RU" sz="3200" b="1" dirty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200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2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В. Федоров, О </a:t>
            </a:r>
            <a:r>
              <a:rPr lang="ru-RU" sz="3200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</a:t>
            </a:r>
            <a:r>
              <a:rPr lang="ru-RU" sz="3200" b="1" dirty="0" err="1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Сенова</a:t>
            </a:r>
            <a:r>
              <a:rPr lang="ru-RU" dirty="0" smtClean="0">
                <a:solidFill>
                  <a:schemeClr val="bg1">
                    <a:lumMod val="25000"/>
                  </a:schemeClr>
                </a:solidFill>
                <a:latin typeface="yandex-sans"/>
              </a:rPr>
              <a:t>.</a:t>
            </a:r>
          </a:p>
          <a:p>
            <a:pPr algn="r"/>
            <a:r>
              <a:rPr lang="ru-RU" sz="2400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(Санкт-Петербург 2015г) </a:t>
            </a:r>
            <a:endParaRPr lang="ru-RU" sz="2400" b="0" i="0" dirty="0">
              <a:solidFill>
                <a:schemeClr val="bg1">
                  <a:lumMod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708920"/>
            <a:ext cx="48965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рошюра 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описывает экологически дружественные 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решения, которые 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из нас может принимать в своей ежедневной жизни, 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своем 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доме, в офисе, в школе или на предприятии.</a:t>
            </a:r>
            <a:endParaRPr lang="ru-RU" sz="2400" b="1" i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487672"/>
            <a:ext cx="3059697" cy="4258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35381581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всех пластиковых упаковках должна быть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маркировка (треугольник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стрелок), обозначающая тип пластика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0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348880"/>
            <a:ext cx="5571987" cy="36724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74972731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857488" y="428604"/>
            <a:ext cx="5214974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МЕЖРЕГИОНАЛЬНАЯ КОНФЕРЕНЦИЯ</a:t>
            </a:r>
          </a:p>
          <a:p>
            <a:pPr algn="ctr"/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«Образовательная среда детского сада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ресурс экологического воспитания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2018 год</a:t>
            </a:r>
          </a:p>
          <a:p>
            <a:pPr algn="ctr"/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0100" y="3071810"/>
            <a:ext cx="7072362" cy="26776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2700" h="101600"/>
            <a:bevelB w="6350" h="8255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принимали 90 </a:t>
            </a:r>
            <a:r>
              <a:rPr lang="ru-RU" sz="24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организаций (школы и детские сады) из различных регионов: Татарстан, Карелия Калининград, Киров, Брянск, Подольск, Самара, Москва и др.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24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из г. Ярославль  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МДОУ № </a:t>
            </a:r>
            <a:r>
              <a:rPr lang="ru-RU" sz="24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12, 57,167.</a:t>
            </a:r>
          </a:p>
        </p:txBody>
      </p:sp>
      <p:pic>
        <p:nvPicPr>
          <p:cNvPr id="16" name="Рисунок 15" descr="http://gou-npo-pu-25.ucoz.ru/_nw/1/25223396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2571768" cy="2428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61806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0017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75223420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755576" y="5516562"/>
            <a:ext cx="813690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СПАСИБО ЗА ВНИМАНИЕ!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592" y="360773"/>
            <a:ext cx="5432870" cy="51282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4930576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0"/>
            <a:ext cx="8501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solidFill>
                  <a:srgbClr val="006600"/>
                </a:solidFill>
              </a:rPr>
              <a:t>Международная</a:t>
            </a:r>
            <a:r>
              <a:rPr lang="ru-RU" sz="3600" b="1" i="1" dirty="0">
                <a:solidFill>
                  <a:srgbClr val="006600"/>
                </a:solidFill>
              </a:rPr>
              <a:t> </a:t>
            </a:r>
            <a:r>
              <a:rPr lang="ru-RU" sz="4400" b="1" i="1" dirty="0">
                <a:solidFill>
                  <a:srgbClr val="006600"/>
                </a:solidFill>
              </a:rPr>
              <a:t>программа</a:t>
            </a:r>
            <a:r>
              <a:rPr lang="ru-RU" sz="36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8579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u="sng" dirty="0">
                <a:solidFill>
                  <a:srgbClr val="006600"/>
                </a:solidFill>
                <a:latin typeface="Times New Roman" pitchFamily="18" charset="0"/>
              </a:rPr>
              <a:t>Эко-школа/Зеленый Флаг</a:t>
            </a:r>
            <a:endParaRPr lang="ru-RU" sz="54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1714488"/>
            <a:ext cx="7786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эффективная форма образования для  устойчивого развития в школах и дошкольных учреждениях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0" name="Picture 10" descr="eco-schools_rgb"/>
          <p:cNvPicPr>
            <a:picLocks noChangeAspect="1" noChangeArrowheads="1"/>
          </p:cNvPicPr>
          <p:nvPr/>
        </p:nvPicPr>
        <p:blipFill>
          <a:blip r:embed="rId2"/>
          <a:srcRect t="2757"/>
          <a:stretch>
            <a:fillRect/>
          </a:stretch>
        </p:blipFill>
        <p:spPr bwMode="auto">
          <a:xfrm>
            <a:off x="4000496" y="2714620"/>
            <a:ext cx="1285884" cy="1785950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714876" y="3286124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2" name="Picture 11" descr="FE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714620"/>
            <a:ext cx="1285884" cy="1790703"/>
          </a:xfrm>
          <a:prstGeom prst="rect">
            <a:avLst/>
          </a:prstGeom>
          <a:noFill/>
          <a:ln w="57150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2714620"/>
            <a:ext cx="1428760" cy="1857388"/>
          </a:xfrm>
          <a:prstGeom prst="rect">
            <a:avLst/>
          </a:prstGeom>
          <a:noFill/>
          <a:ln w="57150">
            <a:solidFill>
              <a:srgbClr val="00990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464344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D7E3BC">
                    <a:lumMod val="25000"/>
                  </a:srgbClr>
                </a:solidFill>
              </a:rPr>
              <a:t>Множество маленьких дел, которые делаются множеством маленьких людей во многих маленьких местах, могут изменить лицо мира</a:t>
            </a:r>
            <a:r>
              <a:rPr lang="ru-RU" sz="3200" i="1" dirty="0">
                <a:solidFill>
                  <a:srgbClr val="EEECE1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361806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1785918" y="1071546"/>
            <a:ext cx="5072098" cy="250033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prstClr val="black"/>
                </a:solidFill>
              </a:rPr>
              <a:t>Появилась в 1994г</a:t>
            </a:r>
            <a:r>
              <a:rPr lang="ru-RU" b="1" dirty="0">
                <a:solidFill>
                  <a:prstClr val="black"/>
                </a:solidFill>
              </a:rPr>
              <a:t>.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</a:rPr>
              <a:t>Международный координационный центр программы - Португалия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«Эко – школа/Зеленый флаг» </a:t>
            </a:r>
          </a:p>
        </p:txBody>
      </p:sp>
      <p:sp>
        <p:nvSpPr>
          <p:cNvPr id="8" name="Овал 7"/>
          <p:cNvSpPr/>
          <p:nvPr/>
        </p:nvSpPr>
        <p:spPr>
          <a:xfrm>
            <a:off x="142844" y="3714752"/>
            <a:ext cx="4429156" cy="285752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prstClr val="black"/>
                </a:solidFill>
                <a:cs typeface="Times New Roman" pitchFamily="18" charset="0"/>
              </a:rPr>
              <a:t>В России с </a:t>
            </a:r>
            <a:r>
              <a:rPr lang="ru-RU" sz="3200" b="1" dirty="0" smtClean="0">
                <a:solidFill>
                  <a:prstClr val="black"/>
                </a:solidFill>
                <a:cs typeface="Times New Roman" pitchFamily="18" charset="0"/>
              </a:rPr>
              <a:t>2002г</a:t>
            </a:r>
            <a:r>
              <a:rPr lang="ru-RU" sz="3200" b="1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Российский координационный центр программы – Санкт - Петербург</a:t>
            </a:r>
          </a:p>
        </p:txBody>
      </p:sp>
      <p:sp>
        <p:nvSpPr>
          <p:cNvPr id="9" name="Овал 8"/>
          <p:cNvSpPr/>
          <p:nvPr/>
        </p:nvSpPr>
        <p:spPr>
          <a:xfrm>
            <a:off x="4628004" y="3570118"/>
            <a:ext cx="4357718" cy="30003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prstClr val="black"/>
                </a:solidFill>
              </a:rPr>
              <a:t>Г. Ярославль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2015 г.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</a:rPr>
              <a:t>Детский сад №12, школа №11 и ЯГПУ им. К. Д. Ушинского</a:t>
            </a:r>
          </a:p>
        </p:txBody>
      </p:sp>
      <p:sp>
        <p:nvSpPr>
          <p:cNvPr id="10" name="Выгнутая влево стрелка 9"/>
          <p:cNvSpPr/>
          <p:nvPr/>
        </p:nvSpPr>
        <p:spPr>
          <a:xfrm>
            <a:off x="714348" y="785794"/>
            <a:ext cx="1088710" cy="3071834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>
            <a:off x="7715272" y="714356"/>
            <a:ext cx="1143008" cy="3143272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4143372" y="714356"/>
            <a:ext cx="484632" cy="42862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D7E3B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7401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11188" y="188913"/>
            <a:ext cx="807561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Самая крупная программа в мире, объединяющая детей и учителей. </a:t>
            </a:r>
            <a:endParaRPr kumimoji="0" lang="en-GB" alt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214554"/>
            <a:ext cx="41787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направлена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на воспитание у подрастающего поколения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ответственного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и </a:t>
            </a:r>
            <a:endParaRPr lang="ru-RU" sz="28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  <a:p>
            <a:pPr lvl="0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бережного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отношения </a:t>
            </a:r>
            <a:endParaRPr lang="ru-RU" sz="28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  <a:p>
            <a:pPr lvl="0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к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окружающему миру.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8" y="2214554"/>
            <a:ext cx="4467721" cy="364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357298"/>
            <a:ext cx="93583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i="1" dirty="0" smtClean="0">
                <a:solidFill>
                  <a:srgbClr val="006600"/>
                </a:solidFill>
                <a:latin typeface="Times New Roman" pitchFamily="18" charset="0"/>
              </a:rPr>
              <a:t>Программа</a:t>
            </a:r>
            <a:r>
              <a:rPr lang="ru-RU" sz="4000" b="1" i="1" dirty="0" smtClean="0">
                <a:solidFill>
                  <a:srgbClr val="D7E3B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i="1" dirty="0" smtClean="0">
                <a:solidFill>
                  <a:srgbClr val="006600"/>
                </a:solidFill>
                <a:latin typeface="Times New Roman" pitchFamily="18" charset="0"/>
              </a:rPr>
              <a:t>«</a:t>
            </a:r>
            <a:r>
              <a:rPr lang="ru-RU" sz="4000" b="1" i="1" dirty="0" err="1" smtClean="0">
                <a:solidFill>
                  <a:srgbClr val="006600"/>
                </a:solidFill>
                <a:latin typeface="Times New Roman" pitchFamily="18" charset="0"/>
              </a:rPr>
              <a:t>Эко-школа</a:t>
            </a:r>
            <a:r>
              <a:rPr lang="ru-RU" sz="4000" b="1" i="1" dirty="0" smtClean="0">
                <a:solidFill>
                  <a:srgbClr val="006600"/>
                </a:solidFill>
                <a:latin typeface="Times New Roman" pitchFamily="18" charset="0"/>
              </a:rPr>
              <a:t>/Зеленый </a:t>
            </a:r>
            <a:r>
              <a:rPr lang="ru-RU" sz="4000" b="1" i="1" dirty="0" smtClean="0">
                <a:solidFill>
                  <a:srgbClr val="006600"/>
                </a:solidFill>
                <a:latin typeface="Times New Roman" pitchFamily="18" charset="0"/>
              </a:rPr>
              <a:t>флаг» </a:t>
            </a:r>
            <a:endParaRPr lang="ru-RU" sz="4000" b="1" i="1" dirty="0">
              <a:solidFill>
                <a:srgbClr val="0066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0333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0"/>
            <a:ext cx="864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ПРИОРИТЕТНЫЕ ТЕМЫ</a:t>
            </a:r>
            <a:endParaRPr lang="ru-RU" sz="4800" dirty="0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44" y="785794"/>
            <a:ext cx="885831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Рациональное управление отходами</a:t>
            </a:r>
          </a:p>
          <a:p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Водные ресурсы</a:t>
            </a:r>
          </a:p>
          <a:p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Энергия</a:t>
            </a:r>
          </a:p>
          <a:p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Изменение климата</a:t>
            </a:r>
          </a:p>
          <a:p>
            <a:pPr algn="ctr"/>
            <a:r>
              <a:rPr lang="ru-RU" sz="4800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Другие популярные темы: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Биоразнообразие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Здоровый </a:t>
            </a: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 жизни</a:t>
            </a:r>
          </a:p>
        </p:txBody>
      </p:sp>
    </p:spTree>
    <p:extLst>
      <p:ext uri="{BB962C8B-B14F-4D97-AF65-F5344CB8AC3E}">
        <p14:creationId xmlns="" xmlns:p14="http://schemas.microsoft.com/office/powerpoint/2010/main" val="235911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0"/>
            <a:ext cx="9001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6">
                    <a:lumMod val="75000"/>
                  </a:schemeClr>
                </a:solidFill>
              </a:rPr>
              <a:t>ЭТАПЫ РАБОТЫ (7 ШАГОВ</a:t>
            </a:r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</a:rPr>
              <a:t>):</a:t>
            </a:r>
            <a:endParaRPr lang="ru-RU" sz="5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1000108"/>
            <a:ext cx="8858280" cy="5509200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609600" indent="-609600">
              <a:spcBef>
                <a:spcPct val="0"/>
              </a:spcBef>
              <a:buFontTx/>
              <a:buAutoNum type="arabicPeriod"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Создание экологического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совета.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  <a:p>
            <a:pPr marL="609600" indent="-609600">
              <a:spcBef>
                <a:spcPct val="0"/>
              </a:spcBef>
              <a:buFontTx/>
              <a:buAutoNum type="arabicPeriod"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Проведение исследования экологической ситуации.</a:t>
            </a:r>
          </a:p>
          <a:p>
            <a:pPr marL="609600" indent="-609600">
              <a:spcBef>
                <a:spcPct val="0"/>
              </a:spcBef>
              <a:buFontTx/>
              <a:buAutoNum type="arabicPeriod"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Разработка плана действий.</a:t>
            </a:r>
          </a:p>
          <a:p>
            <a:pPr marL="609600" indent="-609600">
              <a:spcBef>
                <a:spcPct val="0"/>
              </a:spcBef>
              <a:buFontTx/>
              <a:buAutoNum type="arabicPeriod"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Мониторинг и оценка.</a:t>
            </a:r>
          </a:p>
          <a:p>
            <a:pPr marL="609600" indent="-609600">
              <a:spcBef>
                <a:spcPct val="0"/>
              </a:spcBef>
              <a:buFontTx/>
              <a:buAutoNum type="arabicPeriod"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Включение экологической тематики в разделы образовательной программы.</a:t>
            </a:r>
          </a:p>
          <a:p>
            <a:pPr marL="609600" indent="-609600">
              <a:spcBef>
                <a:spcPct val="0"/>
              </a:spcBef>
              <a:buFontTx/>
              <a:buAutoNum type="arabicPeriod"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Предоставление информации и сотрудничество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marL="609600" indent="-609600">
              <a:spcBef>
                <a:spcPct val="0"/>
              </a:spcBef>
              <a:buFontTx/>
              <a:buAutoNum type="arabicPeriod"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Формулировка и принятие Экологического кодекса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8139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0"/>
            <a:ext cx="82153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УСЛОВИЯ ПОЛУЧЕНИЯ</a:t>
            </a:r>
            <a:b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«ЗЕЛЕНОГО ФЛАГА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»:</a:t>
            </a:r>
            <a:endParaRPr lang="ru-RU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1357298"/>
            <a:ext cx="8580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- Полное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соответствие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критериям: </a:t>
            </a:r>
            <a:r>
              <a:rPr lang="ru-RU" sz="3200" b="1" dirty="0" smtClean="0">
                <a:solidFill>
                  <a:schemeClr val="bg1">
                    <a:lumMod val="25000"/>
                  </a:schemeClr>
                </a:solidFill>
              </a:rPr>
              <a:t>7 </a:t>
            </a:r>
            <a:r>
              <a:rPr lang="ru-RU" sz="3200" b="1" dirty="0">
                <a:solidFill>
                  <a:schemeClr val="bg1">
                    <a:lumMod val="25000"/>
                  </a:schemeClr>
                </a:solidFill>
              </a:rPr>
              <a:t>шагов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- Регистрация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сайте: </a:t>
            </a:r>
            <a:r>
              <a:rPr lang="en-US" sz="3200" b="1" dirty="0" smtClean="0">
                <a:solidFill>
                  <a:schemeClr val="bg1">
                    <a:lumMod val="25000"/>
                  </a:schemeClr>
                </a:solidFill>
              </a:rPr>
              <a:t>https</a:t>
            </a:r>
            <a:r>
              <a:rPr lang="en-US" sz="3200" b="1" dirty="0">
                <a:solidFill>
                  <a:schemeClr val="bg1">
                    <a:lumMod val="25000"/>
                  </a:schemeClr>
                </a:solidFill>
              </a:rPr>
              <a:t>://</a:t>
            </a:r>
            <a:r>
              <a:rPr lang="en-US" sz="3200" b="1" dirty="0" smtClean="0">
                <a:solidFill>
                  <a:schemeClr val="bg1">
                    <a:lumMod val="25000"/>
                  </a:schemeClr>
                </a:solidFill>
              </a:rPr>
              <a:t>vk.com/eco_shcoly_zelenyi_flag</a:t>
            </a:r>
            <a:endParaRPr lang="ru-RU" sz="3200" b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31746" name="AutoShape 2" descr="Картинки по запросу эко школа зеленый фла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1748" name="AutoShape 4" descr="Картинки по запросу эко школа зеленый фла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1750" name="AutoShape 6" descr="Картинки по запросу эко школа зеленый фла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1752" name="AutoShape 8" descr="Картинки по запросу эко школа зеленый фла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1754" name="AutoShape 10" descr="Картинки по запросу эко школа зеленый фла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1756" name="AutoShape 12" descr="http://dou38.ru/br32/images/stories/kartinki/4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1758" name="AutoShape 14" descr="http://dou38.ru/br32/images/stories/kartinki/4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8196" name="Picture 4" descr="http://dou38.ru/br32/images/stories/news/image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429000"/>
            <a:ext cx="4000528" cy="2857520"/>
          </a:xfrm>
          <a:prstGeom prst="rect">
            <a:avLst/>
          </a:prstGeom>
          <a:noFill/>
        </p:spPr>
      </p:pic>
      <p:pic>
        <p:nvPicPr>
          <p:cNvPr id="13" name="Рисунок 12" descr="bg8y6ng7m1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429000"/>
            <a:ext cx="4073557" cy="29289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1971893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>
            <a:spLocks noGrp="1"/>
          </p:cNvSpPr>
          <p:nvPr/>
        </p:nvSpPr>
        <p:spPr bwMode="auto">
          <a:xfrm>
            <a:off x="262632" y="11663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Сертификат </a:t>
            </a:r>
            <a:r>
              <a:rPr kumimoji="0" lang="ru-RU" altLang="ru-RU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Эко-Школы</a:t>
            </a:r>
            <a:endParaRPr kumimoji="0" lang="ru-RU" altLang="ru-RU" sz="4400" b="1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Рисунок 3" descr="Сертификат Эко школа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2044" t="1445" r="1908"/>
          <a:stretch>
            <a:fillRect/>
          </a:stretch>
        </p:blipFill>
        <p:spPr>
          <a:xfrm>
            <a:off x="2786050" y="1214422"/>
            <a:ext cx="3643338" cy="52880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745809863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Тема Office">
  <a:themeElements>
    <a:clrScheme name="Другая 3">
      <a:dk1>
        <a:sysClr val="windowText" lastClr="000000"/>
      </a:dk1>
      <a:lt1>
        <a:srgbClr val="D7E3BC"/>
      </a:lt1>
      <a:dk2>
        <a:srgbClr val="1F497D"/>
      </a:dk2>
      <a:lt2>
        <a:srgbClr val="EEECE1"/>
      </a:lt2>
      <a:accent1>
        <a:srgbClr val="4F81BD"/>
      </a:accent1>
      <a:accent2>
        <a:srgbClr val="C5D69E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Тема Office">
  <a:themeElements>
    <a:clrScheme name="Другая 3">
      <a:dk1>
        <a:sysClr val="windowText" lastClr="000000"/>
      </a:dk1>
      <a:lt1>
        <a:srgbClr val="D7E3BC"/>
      </a:lt1>
      <a:dk2>
        <a:srgbClr val="1F497D"/>
      </a:dk2>
      <a:lt2>
        <a:srgbClr val="EEECE1"/>
      </a:lt2>
      <a:accent1>
        <a:srgbClr val="4F81BD"/>
      </a:accent1>
      <a:accent2>
        <a:srgbClr val="C5D69E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Тема Office">
  <a:themeElements>
    <a:clrScheme name="Другая 3">
      <a:dk1>
        <a:sysClr val="windowText" lastClr="000000"/>
      </a:dk1>
      <a:lt1>
        <a:srgbClr val="D7E3BC"/>
      </a:lt1>
      <a:dk2>
        <a:srgbClr val="1F497D"/>
      </a:dk2>
      <a:lt2>
        <a:srgbClr val="EEECE1"/>
      </a:lt2>
      <a:accent1>
        <a:srgbClr val="4F81BD"/>
      </a:accent1>
      <a:accent2>
        <a:srgbClr val="C5D69E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523</Words>
  <Application>Microsoft Office PowerPoint</Application>
  <PresentationFormat>Экран (4:3)</PresentationFormat>
  <Paragraphs>85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3_Тема Office</vt:lpstr>
      <vt:lpstr>5_Тема Office</vt:lpstr>
      <vt:lpstr>6_Тема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57 Детский сад</cp:lastModifiedBy>
  <cp:revision>32</cp:revision>
  <dcterms:created xsi:type="dcterms:W3CDTF">2018-10-09T17:24:16Z</dcterms:created>
  <dcterms:modified xsi:type="dcterms:W3CDTF">2018-10-12T09:47:07Z</dcterms:modified>
</cp:coreProperties>
</file>