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2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D4EE9-CFB4-4764-BED8-1071559FB55E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055BC-2C16-4ACD-B64A-4A21C1266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78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055BC-2C16-4ACD-B64A-4A21C12662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EE11B1-94C4-41C7-8E1C-233610B8F0F0}" type="datetimeFigureOut">
              <a:rPr lang="ru-RU"/>
              <a:pPr>
                <a:defRPr/>
              </a:pPr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68FC28-D319-4D56-8C6E-BFE507513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wizard\Рабочий стол\ИнД Ярославль\2015-2016\ПРЕЗЕНТ_ПЛОЩАДКА\логотип инновации.png"/>
          <p:cNvPicPr/>
          <p:nvPr/>
        </p:nvPicPr>
        <p:blipFill>
          <a:blip r:embed="rId3" cstate="print"/>
          <a:stretch/>
        </p:blipFill>
        <p:spPr bwMode="auto">
          <a:xfrm>
            <a:off x="7358082" y="214290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 bwMode="auto">
          <a:xfrm>
            <a:off x="0" y="5301208"/>
            <a:ext cx="89644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участников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МОУ «Средняя школа №3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имениО.В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Изотова»,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МОУ «Средняя школа №26»,</a:t>
            </a:r>
          </a:p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МДОУ «Детский сад № 8», МДОУ «Детский сад №55», МДОУ «Детский сад №57», МДОУ «Детский сад №182»</a:t>
            </a:r>
          </a:p>
          <a:p>
            <a:pPr>
              <a:defRPr/>
            </a:pPr>
            <a:endParaRPr lang="ru-RU" sz="1400" dirty="0">
              <a:latin typeface="+mj-lt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251520" y="630932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Научный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Кораблева Альбина  Александровна, </a:t>
            </a:r>
          </a:p>
          <a:p>
            <a:pP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доцент дирекции образовательных программ МГПУ  , кандидат педагогических наук.                                                                                                              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79512" y="5949280"/>
            <a:ext cx="6591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Куратор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ГЦРО: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Козлова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Елена Александровн</a:t>
            </a:r>
            <a:r>
              <a:rPr lang="ru-RU" sz="1400" dirty="0" smtClean="0">
                <a:latin typeface="Times New Roman"/>
                <a:cs typeface="Times New Roman"/>
              </a:rPr>
              <a:t>а  </a:t>
            </a:r>
            <a:endParaRPr lang="ru-RU" sz="1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835696" y="908720"/>
            <a:ext cx="4347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2000" dirty="0" smtClean="0">
                <a:latin typeface="Times New Roman"/>
                <a:cs typeface="Times New Roman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Инновационные продукты проекта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 bwMode="auto">
          <a:xfrm>
            <a:off x="357158" y="214291"/>
            <a:ext cx="6879138" cy="64294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dirty="0" smtClean="0">
                <a:latin typeface="Times New Roman"/>
                <a:cs typeface="Times New Roman"/>
              </a:rPr>
              <a:t/>
            </a:r>
            <a:br>
              <a:rPr lang="ru-RU" sz="2400" dirty="0" smtClean="0">
                <a:latin typeface="Times New Roman"/>
                <a:cs typeface="Times New Roman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МИП  «Наставничество: ресурсы взаимного развития </a:t>
            </a:r>
            <a:b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профессиональных обучающихся сообществах      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cs typeface="Times New Roman"/>
              </a:rPr>
            </a:b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596336" y="3645024"/>
            <a:ext cx="1108426" cy="438582"/>
          </a:xfrm>
          <a:prstGeom prst="rect">
            <a:avLst/>
          </a:prstGeom>
          <a:solidFill>
            <a:srgbClr val="F26622"/>
          </a:solidFill>
        </p:spPr>
        <p:txBody>
          <a:bodyPr wrap="square" lIns="68580" tIns="34290" rIns="68580" bIns="3429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</a:t>
            </a:r>
            <a:endParaRPr lang="ru-RU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596336" y="4221088"/>
            <a:ext cx="1080120" cy="438582"/>
          </a:xfrm>
          <a:prstGeom prst="rect">
            <a:avLst/>
          </a:prstGeom>
          <a:solidFill>
            <a:srgbClr val="F26622"/>
          </a:solidFill>
        </p:spPr>
        <p:txBody>
          <a:bodyPr wrap="square" lIns="68580" tIns="34290" rIns="68580" bIns="3429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2025</a:t>
            </a:r>
            <a:endParaRPr lang="ru-RU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Блок-схема: память с посл. доступом 13"/>
          <p:cNvSpPr/>
          <p:nvPr/>
        </p:nvSpPr>
        <p:spPr>
          <a:xfrm>
            <a:off x="4644008" y="1268760"/>
            <a:ext cx="4104456" cy="194421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ГОСТЕВОЕ 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ГОСТЕВОЕ НАСТАВНИЧЕСТВО 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«ЧТО ВО МНЕ, ТО И 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ВОВНЕ»  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ИНТЕЛЛЕКТ-КАРТА, МАСТЕР-КЛАССЫ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Мастклассы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</p:txBody>
      </p:sp>
      <p:sp>
        <p:nvSpPr>
          <p:cNvPr id="15" name="Блок-схема: память с посл. доступом 14"/>
          <p:cNvSpPr/>
          <p:nvPr/>
        </p:nvSpPr>
        <p:spPr bwMode="auto">
          <a:xfrm>
            <a:off x="0" y="1340768"/>
            <a:ext cx="4067944" cy="194421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/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КОМАНДНОЕ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НАСТАВНИЧЕСТВО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НОВЫЕ ПРАКТИКИ 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ЗАБОТОЙ 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 КОЛЛЕКТИВЕ 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СБОРНИК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pPr algn="ctr"/>
            <a:endParaRPr lang="ru-RU" sz="1600" b="1" dirty="0" smtClean="0"/>
          </a:p>
        </p:txBody>
      </p:sp>
      <p:sp>
        <p:nvSpPr>
          <p:cNvPr id="16" name="Блок-схема: память с посл. доступом 15"/>
          <p:cNvSpPr/>
          <p:nvPr/>
        </p:nvSpPr>
        <p:spPr bwMode="auto">
          <a:xfrm>
            <a:off x="1979712" y="3356992"/>
            <a:ext cx="4752528" cy="18002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                     </a:t>
            </a:r>
          </a:p>
          <a:p>
            <a:pPr algn="ctr"/>
            <a:r>
              <a:rPr lang="ru-RU" sz="1600" b="1" dirty="0" smtClean="0"/>
              <a:t>     </a:t>
            </a:r>
          </a:p>
          <a:p>
            <a:pPr algn="ctr"/>
            <a:endParaRPr lang="ru-RU" sz="16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МАСТЕРСКАЯ </a:t>
            </a:r>
          </a:p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«ПРИМЕРОЧНАЯ ЦЕННОСТЕЙ ВЗАИМНОГО РАЗВИТИЯ»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ДНЕВНИК  ОБРАТНОЙ СВЯЗИ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044"/>
          </a:xfrm>
        </p:spPr>
      </p:pic>
    </p:spTree>
    <p:extLst>
      <p:ext uri="{BB962C8B-B14F-4D97-AF65-F5344CB8AC3E}">
        <p14:creationId xmlns:p14="http://schemas.microsoft.com/office/powerpoint/2010/main" val="30205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1911" y="1626920"/>
            <a:ext cx="323412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ea typeface="Fedra Sans Pro Bold" pitchFamily="34" charset="0"/>
                <a:cs typeface="Times New Roman" panose="02020603050405020304" pitchFamily="18" charset="0"/>
              </a:rPr>
              <a:t>    Я- ЗРИТЕЛЬ </a:t>
            </a:r>
          </a:p>
          <a:p>
            <a:endParaRPr lang="ru-RU" b="1" dirty="0" smtClean="0">
              <a:ea typeface="Fedra Sans Pro Bold" pitchFamily="34" charset="0"/>
              <a:cs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652D"/>
              </a:solidFill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652D"/>
                </a:solidFill>
                <a:ea typeface="Fedra Sans Pro Bold" pitchFamily="34" charset="0"/>
                <a:cs typeface="Times New Roman" panose="02020603050405020304" pitchFamily="18" charset="0"/>
              </a:rPr>
              <a:t>*</a:t>
            </a:r>
            <a:r>
              <a:rPr lang="ru-RU" b="1" i="1" dirty="0" smtClean="0">
                <a:solidFill>
                  <a:srgbClr val="002060"/>
                </a:solidFill>
                <a:ea typeface="Fedra Sans Pro Bold" pitchFamily="34" charset="0"/>
                <a:cs typeface="Times New Roman" panose="02020603050405020304" pitchFamily="18" charset="0"/>
              </a:rPr>
              <a:t>Я  присутствую </a:t>
            </a:r>
          </a:p>
          <a:p>
            <a:r>
              <a:rPr lang="ru-RU" b="1" i="1" dirty="0" smtClean="0">
                <a:solidFill>
                  <a:srgbClr val="002060"/>
                </a:solidFill>
                <a:ea typeface="Fedra Sans Pro Bold" pitchFamily="34" charset="0"/>
                <a:cs typeface="Times New Roman" panose="02020603050405020304" pitchFamily="18" charset="0"/>
              </a:rPr>
              <a:t>*Я   выполняю  </a:t>
            </a:r>
          </a:p>
          <a:p>
            <a:r>
              <a:rPr lang="ru-RU" b="1" i="1" dirty="0" smtClean="0">
                <a:solidFill>
                  <a:srgbClr val="002060"/>
                </a:solidFill>
                <a:ea typeface="Fedra Sans Pro Bold" pitchFamily="34" charset="0"/>
                <a:cs typeface="Times New Roman" panose="02020603050405020304" pitchFamily="18" charset="0"/>
              </a:rPr>
              <a:t>= Культура  копирования  </a:t>
            </a:r>
          </a:p>
          <a:p>
            <a:endParaRPr lang="ru-RU" b="1" i="1" dirty="0" smtClean="0">
              <a:solidFill>
                <a:srgbClr val="00652D"/>
              </a:solidFill>
              <a:latin typeface="Fedra Sans Pro Bold" pitchFamily="34" charset="0"/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ea typeface="Fedra Sans Pro Bold" pitchFamily="34" charset="0"/>
                <a:cs typeface="Times New Roman" panose="02020603050405020304" pitchFamily="18" charset="0"/>
              </a:rPr>
              <a:t>Методическое объединение </a:t>
            </a:r>
            <a:r>
              <a:rPr lang="ru-RU" b="1" i="1" dirty="0" smtClean="0">
                <a:ea typeface="Fedra Sans Pro Bold" pitchFamily="34" charset="0"/>
                <a:cs typeface="Times New Roman" panose="02020603050405020304" pitchFamily="18" charset="0"/>
              </a:rPr>
              <a:t>  – пространство  для  выполнения  обязанностей                    </a:t>
            </a:r>
          </a:p>
          <a:p>
            <a:endParaRPr lang="ru-RU" b="1" i="1" dirty="0" smtClean="0">
              <a:solidFill>
                <a:srgbClr val="00652D"/>
              </a:solidFill>
              <a:latin typeface="Fedra Sans Pro Bold" pitchFamily="34" charset="0"/>
              <a:ea typeface="Fedra Sans Pro Bold" pitchFamily="34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652D"/>
              </a:solidFill>
              <a:latin typeface="Fedra Sans Pro Bold" pitchFamily="34" charset="0"/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00652D"/>
                </a:solidFill>
                <a:latin typeface="Fedra Sans Pro Bold" pitchFamily="34" charset="0"/>
                <a:ea typeface="Fedra Sans Pro Bold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b="1" dirty="0">
              <a:latin typeface="Fedra Sans Pro Bold" pitchFamily="34" charset="0"/>
              <a:ea typeface="Fedra Sans Pro Bold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188" y="4330263"/>
            <a:ext cx="3544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ea typeface="Fedra Sans Pro Bold" pitchFamily="34" charset="0"/>
              <a:cs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652D"/>
              </a:solidFill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a typeface="Fedra Sans Pro Bold" pitchFamily="34" charset="0"/>
                <a:cs typeface="Times New Roman" panose="02020603050405020304" pitchFamily="18" charset="0"/>
              </a:rPr>
              <a:t>* МЕРОПРИЯТИЙНОСТЬ  с достаточной долей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ea typeface="Fedra Sans Pro Bold" pitchFamily="34" charset="0"/>
                <a:cs typeface="Times New Roman" panose="02020603050405020304" pitchFamily="18" charset="0"/>
              </a:rPr>
              <a:t>сценарности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a typeface="Fedra Sans Pro Bold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a typeface="Fedra Sans Pro Bold" pitchFamily="34" charset="0"/>
                <a:cs typeface="Times New Roman" panose="02020603050405020304" pitchFamily="18" charset="0"/>
              </a:rPr>
              <a:t>Педагог даёт  ОБРАТНУЮ СВЯЗЬ в виде реплик  общего характера </a:t>
            </a:r>
            <a:endParaRPr lang="ru-RU" b="1" i="1" dirty="0">
              <a:solidFill>
                <a:schemeClr val="accent1">
                  <a:lumMod val="50000"/>
                </a:schemeClr>
              </a:solidFill>
              <a:ea typeface="Fedra Sans Pro Bold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2961" y="1373309"/>
            <a:ext cx="371104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a typeface="Fedra Sans Pro Bold" pitchFamily="34" charset="0"/>
                <a:cs typeface="Times New Roman" panose="02020603050405020304" pitchFamily="18" charset="0"/>
              </a:rPr>
              <a:t>     </a:t>
            </a:r>
            <a:r>
              <a:rPr lang="ru-RU" sz="2400" b="1" i="1" dirty="0" smtClean="0">
                <a:ea typeface="Fedra Sans Pro Bold" pitchFamily="34" charset="0"/>
                <a:cs typeface="Times New Roman" panose="02020603050405020304" pitchFamily="18" charset="0"/>
              </a:rPr>
              <a:t>Я – УЧАСТНИК </a:t>
            </a:r>
            <a:endParaRPr lang="ru-RU" b="1" i="1" dirty="0" smtClean="0">
              <a:ea typeface="Fedra Sans Pro Bold" pitchFamily="34" charset="0"/>
              <a:cs typeface="Times New Roman" panose="02020603050405020304" pitchFamily="18" charset="0"/>
            </a:endParaRPr>
          </a:p>
          <a:p>
            <a:endParaRPr lang="ru-RU" b="1" i="1" dirty="0" smtClean="0">
              <a:latin typeface="Fedra Sans Pro Bold" pitchFamily="34" charset="0"/>
              <a:ea typeface="Fedra Sans Pro Bold" pitchFamily="34" charset="0"/>
              <a:cs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Fedra Sans Pro Bold" pitchFamily="34" charset="0"/>
              <a:ea typeface="Fedra Sans Pro Bold" pitchFamily="34" charset="0"/>
              <a:cs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Fedra Sans Pro Bold" pitchFamily="34" charset="0"/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ea typeface="Fedra Sans Pro Bold" pitchFamily="34" charset="0"/>
                <a:cs typeface="Times New Roman" panose="02020603050405020304" pitchFamily="18" charset="0"/>
              </a:rPr>
              <a:t>* Личностное развитие педагога </a:t>
            </a:r>
          </a:p>
          <a:p>
            <a:r>
              <a:rPr lang="ru-RU" b="1" i="1" dirty="0" smtClean="0">
                <a:solidFill>
                  <a:srgbClr val="002060"/>
                </a:solidFill>
                <a:ea typeface="Fedra Sans Pro Bold" pitchFamily="34" charset="0"/>
                <a:cs typeface="Times New Roman" panose="02020603050405020304" pitchFamily="18" charset="0"/>
              </a:rPr>
              <a:t>* Рост профессиональных   </a:t>
            </a:r>
          </a:p>
          <a:p>
            <a:r>
              <a:rPr lang="ru-RU" b="1" i="1" dirty="0" smtClean="0">
                <a:solidFill>
                  <a:srgbClr val="002060"/>
                </a:solidFill>
                <a:ea typeface="Fedra Sans Pro Bold" pitchFamily="34" charset="0"/>
                <a:cs typeface="Times New Roman" panose="02020603050405020304" pitchFamily="18" charset="0"/>
              </a:rPr>
              <a:t>   компетенций  </a:t>
            </a:r>
            <a:endParaRPr lang="ru-RU" i="1" dirty="0">
              <a:solidFill>
                <a:srgbClr val="002060"/>
              </a:solidFill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ea typeface="Fedra Sans Pro Bold" pitchFamily="34" charset="0"/>
                <a:cs typeface="Times New Roman" panose="02020603050405020304" pitchFamily="18" charset="0"/>
              </a:rPr>
              <a:t>= Культура  взаимодействия </a:t>
            </a:r>
          </a:p>
          <a:p>
            <a:endParaRPr lang="ru-RU" b="1" dirty="0"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3263" y="3538847"/>
            <a:ext cx="41207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a typeface="Fedra Sans Pro Bold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C00000"/>
                </a:solidFill>
                <a:ea typeface="Fedra Sans Pro Bold" pitchFamily="34" charset="0"/>
                <a:cs typeface="Times New Roman" panose="02020603050405020304" pitchFamily="18" charset="0"/>
              </a:rPr>
              <a:t>Профессиональное обучающееся   </a:t>
            </a:r>
          </a:p>
          <a:p>
            <a:r>
              <a:rPr lang="ru-RU" b="1" dirty="0" smtClean="0">
                <a:solidFill>
                  <a:srgbClr val="C00000"/>
                </a:solidFill>
                <a:ea typeface="Fedra Sans Pro Bold" pitchFamily="34" charset="0"/>
                <a:cs typeface="Times New Roman" panose="02020603050405020304" pitchFamily="18" charset="0"/>
              </a:rPr>
              <a:t>  сообщество  </a:t>
            </a:r>
            <a:r>
              <a:rPr lang="ru-RU" b="1" dirty="0" smtClean="0">
                <a:ea typeface="Fedra Sans Pro Bold" pitchFamily="34" charset="0"/>
                <a:cs typeface="Times New Roman" panose="02020603050405020304" pitchFamily="18" charset="0"/>
              </a:rPr>
              <a:t>– пространство </a:t>
            </a:r>
          </a:p>
          <a:p>
            <a:r>
              <a:rPr lang="ru-RU" b="1" dirty="0" smtClean="0">
                <a:ea typeface="Fedra Sans Pro Bold" pitchFamily="34" charset="0"/>
                <a:cs typeface="Times New Roman" panose="02020603050405020304" pitchFamily="18" charset="0"/>
              </a:rPr>
              <a:t>  для размышлений,  самореализации </a:t>
            </a:r>
          </a:p>
          <a:p>
            <a:endParaRPr lang="ru-RU" i="1" dirty="0" smtClean="0">
              <a:solidFill>
                <a:srgbClr val="00652D"/>
              </a:solidFill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a typeface="Fedra Sans Pro Bold" pitchFamily="34" charset="0"/>
                <a:cs typeface="Times New Roman" panose="02020603050405020304" pitchFamily="18" charset="0"/>
              </a:rPr>
              <a:t>  * СО-БЫТИЙНОСТЬ  с достаточной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a typeface="Fedra Sans Pro Bold" pitchFamily="34" charset="0"/>
                <a:cs typeface="Times New Roman" panose="02020603050405020304" pitchFamily="18" charset="0"/>
              </a:rPr>
              <a:t>                      долей импровизации </a:t>
            </a: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  <a:ea typeface="Fedra Sans Pro Bold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a typeface="Fedra Sans Pro Bold" pitchFamily="34" charset="0"/>
                <a:cs typeface="Times New Roman" panose="02020603050405020304" pitchFamily="18" charset="0"/>
              </a:rPr>
              <a:t>   Педагог даёт  ОБРАТНУЮ СВЯЗЬ 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a typeface="Fedra Sans Pro Bold" pitchFamily="34" charset="0"/>
                <a:cs typeface="Times New Roman" panose="02020603050405020304" pitchFamily="18" charset="0"/>
              </a:rPr>
              <a:t>   в виде вопросов  и восхищений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875815"/>
            <a:ext cx="9144000" cy="424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edra Sans Pro Bold" pitchFamily="34" charset="0"/>
                <a:ea typeface="Fedra Sans Pro Bold" pitchFamily="34" charset="0"/>
                <a:cs typeface="Times New Roman" panose="02020603050405020304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edra Sans Pro Bold" pitchFamily="34" charset="0"/>
                <a:ea typeface="Fedra Sans Pro Bold" pitchFamily="34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Ценностная перезагрузка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взаимодействия педагогов    </a:t>
            </a:r>
            <a:r>
              <a:rPr lang="ru-RU" sz="3200" b="1" i="1" noProof="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ru-RU" sz="3200" b="1" i="1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endParaRPr lang="ru-RU" sz="2400" b="1" u="sng" dirty="0" smtClean="0">
              <a:solidFill>
                <a:schemeClr val="accent6">
                  <a:lumMod val="75000"/>
                </a:schemeClr>
              </a:solidFill>
              <a:latin typeface="Fedra Sans Pro Bold" pitchFamily="34" charset="0"/>
              <a:ea typeface="Fedra Sans Pro Bold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edra Sans Pro Bold" pitchFamily="34" charset="0"/>
                <a:ea typeface="Fedra Sans Pro Bold" pitchFamily="34" charset="0"/>
                <a:cs typeface="Times New Roman" panose="02020603050405020304" pitchFamily="18" charset="0"/>
              </a:rPr>
              <a:t/>
            </a:r>
            <a:b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edra Sans Pro Bold" pitchFamily="34" charset="0"/>
                <a:ea typeface="Fedra Sans Pro Bold" pitchFamily="34" charset="0"/>
                <a:cs typeface="Times New Roman" panose="02020603050405020304" pitchFamily="18" charset="0"/>
              </a:rPr>
            </a:br>
            <a:endParaRPr kumimoji="0" lang="ru-RU" sz="22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edra Sans Pro Bold" pitchFamily="34" charset="0"/>
              <a:ea typeface="Fedra Sans Pro Bold" pitchFamily="34" charset="0"/>
              <a:cs typeface="+mj-cs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10800000">
            <a:off x="5612319" y="1910389"/>
            <a:ext cx="1545226" cy="538521"/>
          </a:xfrm>
          <a:prstGeom prst="left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 rot="5400000">
            <a:off x="1857003" y="2039541"/>
            <a:ext cx="1508719" cy="399206"/>
          </a:xfrm>
          <a:prstGeom prst="left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15617" y="188643"/>
            <a:ext cx="6768751" cy="9361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0407" y="219287"/>
            <a:ext cx="24237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56792"/>
            <a:ext cx="1914771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952" y="1"/>
            <a:ext cx="893904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31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«Наставничество: ресурсы взаимного развития»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Межрегиональное взаимодействие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3074275" y="2217682"/>
            <a:ext cx="3034862" cy="29113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МИП</a:t>
            </a:r>
          </a:p>
          <a:p>
            <a:pPr algn="ctr"/>
            <a:r>
              <a:rPr lang="ru-RU" sz="2000" b="1" dirty="0" smtClean="0"/>
              <a:t>г.Ярославль</a:t>
            </a:r>
            <a:endParaRPr lang="ru-RU" sz="2000" b="1" dirty="0"/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>
            <a:off x="181304" y="1271752"/>
            <a:ext cx="2900855" cy="1408385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ИРО </a:t>
            </a:r>
          </a:p>
          <a:p>
            <a:pPr algn="ctr"/>
            <a:r>
              <a:rPr lang="ru-RU" sz="2000" b="1" dirty="0" smtClean="0"/>
              <a:t>г.Красноярска </a:t>
            </a:r>
          </a:p>
        </p:txBody>
      </p:sp>
      <p:sp>
        <p:nvSpPr>
          <p:cNvPr id="6" name="Блок-схема: память с посл. доступом 5"/>
          <p:cNvSpPr/>
          <p:nvPr/>
        </p:nvSpPr>
        <p:spPr>
          <a:xfrm>
            <a:off x="5368160" y="4950373"/>
            <a:ext cx="3050627" cy="143991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МОУ  СШ №101 </a:t>
            </a:r>
          </a:p>
          <a:p>
            <a:pPr algn="ctr"/>
            <a:r>
              <a:rPr lang="ru-RU" sz="2000" b="1" dirty="0" smtClean="0"/>
              <a:t>Дзержинского района</a:t>
            </a:r>
          </a:p>
          <a:p>
            <a:pPr algn="ctr"/>
            <a:r>
              <a:rPr lang="ru-RU" sz="2000" b="1" dirty="0" smtClean="0"/>
              <a:t>г.Волгограда</a:t>
            </a:r>
            <a:endParaRPr lang="ru-RU" sz="2000" b="1" dirty="0"/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591207" y="5118538"/>
            <a:ext cx="3421117" cy="115613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 err="1" smtClean="0"/>
              <a:t>Храбровская</a:t>
            </a:r>
            <a:r>
              <a:rPr lang="ru-RU" sz="2000" b="1" dirty="0" smtClean="0"/>
              <a:t> СОШ»</a:t>
            </a:r>
          </a:p>
          <a:p>
            <a:pPr algn="ctr"/>
            <a:r>
              <a:rPr lang="ru-RU" sz="2000" b="1" dirty="0" smtClean="0"/>
              <a:t>Калининградской области </a:t>
            </a:r>
          </a:p>
          <a:p>
            <a:pPr algn="ctr"/>
            <a:endParaRPr lang="ru-RU" dirty="0" smtClean="0"/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5754413" y="1566041"/>
            <a:ext cx="2688021" cy="122971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МБОУ «СШ №25» </a:t>
            </a:r>
          </a:p>
          <a:p>
            <a:pPr algn="ctr"/>
            <a:r>
              <a:rPr lang="ru-RU" sz="2400" b="1" dirty="0" smtClean="0"/>
              <a:t>г.Калуга</a:t>
            </a:r>
            <a:endParaRPr lang="ru-RU" sz="2400" b="1" dirty="0"/>
          </a:p>
        </p:txBody>
      </p:sp>
      <p:sp>
        <p:nvSpPr>
          <p:cNvPr id="9" name="Блок-схема: память с посл. доступом 8"/>
          <p:cNvSpPr/>
          <p:nvPr/>
        </p:nvSpPr>
        <p:spPr>
          <a:xfrm>
            <a:off x="6172201" y="3212977"/>
            <a:ext cx="2818085" cy="132223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МБОУ СОШ</a:t>
            </a:r>
          </a:p>
          <a:p>
            <a:pPr algn="ctr"/>
            <a:r>
              <a:rPr lang="ru-RU" b="1" dirty="0" smtClean="0"/>
              <a:t>«Школа будущего»</a:t>
            </a:r>
          </a:p>
          <a:p>
            <a:pPr algn="ctr"/>
            <a:r>
              <a:rPr lang="ru-RU" b="1" dirty="0" smtClean="0"/>
              <a:t>Калининградской области </a:t>
            </a:r>
            <a:endParaRPr lang="ru-RU" b="1" dirty="0"/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>
            <a:off x="165538" y="3174123"/>
            <a:ext cx="2688021" cy="122971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МБДОУ «Колосок»</a:t>
            </a:r>
          </a:p>
          <a:p>
            <a:pPr algn="ctr"/>
            <a:r>
              <a:rPr lang="ru-RU" sz="2000" b="1" dirty="0" smtClean="0"/>
              <a:t>г.Калуга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247</Words>
  <Application>Microsoft Office PowerPoint</Application>
  <DocSecurity>0</DocSecurity>
  <PresentationFormat>Экран (4:3)</PresentationFormat>
  <Paragraphs>105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МИП  «Наставничество: ресурсы взаимного развития  в профессиональных обучающихся сообществах          </vt:lpstr>
      <vt:lpstr>Презентация PowerPoint</vt:lpstr>
      <vt:lpstr>Презентация PowerPoint</vt:lpstr>
      <vt:lpstr> «Наставничество: ресурсы взаимного развития»  Межрегиональное взаимодействие 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</dc:title>
  <dc:subject/>
  <dc:creator>user</dc:creator>
  <cp:keywords/>
  <dc:description/>
  <cp:lastModifiedBy>Александр Нечхай</cp:lastModifiedBy>
  <cp:revision>27</cp:revision>
  <dcterms:created xsi:type="dcterms:W3CDTF">2022-02-15T07:10:31Z</dcterms:created>
  <dcterms:modified xsi:type="dcterms:W3CDTF">2024-09-10T14:12:21Z</dcterms:modified>
  <cp:category/>
  <dc:identifier/>
  <cp:contentStatus/>
  <dc:language/>
  <cp:version/>
</cp:coreProperties>
</file>