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342" r:id="rId3"/>
    <p:sldId id="341" r:id="rId4"/>
    <p:sldId id="340" r:id="rId5"/>
    <p:sldId id="350" r:id="rId6"/>
    <p:sldId id="351" r:id="rId7"/>
    <p:sldId id="332" r:id="rId8"/>
    <p:sldId id="301" r:id="rId9"/>
    <p:sldId id="336" r:id="rId10"/>
    <p:sldId id="352" r:id="rId11"/>
    <p:sldId id="334" r:id="rId12"/>
    <p:sldId id="354" r:id="rId13"/>
    <p:sldId id="346" r:id="rId14"/>
    <p:sldId id="338" r:id="rId15"/>
    <p:sldId id="345" r:id="rId16"/>
    <p:sldId id="347" r:id="rId17"/>
    <p:sldId id="355" r:id="rId18"/>
    <p:sldId id="34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94" y="-96"/>
      </p:cViewPr>
      <p:guideLst>
        <p:guide orient="horz" pos="2160"/>
        <p:guide pos="37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086ADDA9-F002-4559-ADEF-0615613233FB}" type="presOf" srcId="{4FD640FD-E8CE-4E44-B97A-D48118F8A07A}" destId="{F97EAC47-5406-4561-ACFA-9C3966F000B0}" srcOrd="0" destOrd="0" presId="urn:microsoft.com/office/officeart/2008/layout/PictureAccentList#1"/>
    <dgm:cxn modelId="{BD87C9C7-3BF3-48D7-94F7-31D7677E2795}" type="presOf" srcId="{6309F2EA-16E5-4807-B060-4925519A7D40}" destId="{51DCCC18-BD16-438A-851F-38A42948FFDC}" srcOrd="0" destOrd="0" presId="urn:microsoft.com/office/officeart/2008/layout/PictureAccentList#1"/>
    <dgm:cxn modelId="{ECBAF00F-9C9E-47BA-AA6B-8823029CAB3F}" type="presParOf" srcId="{51DCCC18-BD16-438A-851F-38A42948FFDC}" destId="{4AA71D11-6D4F-4950-BC39-3C839F90F43A}" srcOrd="0" destOrd="0" presId="urn:microsoft.com/office/officeart/2008/layout/PictureAccentList#1"/>
    <dgm:cxn modelId="{54590B87-8EE8-423F-AF3E-883D57AD01F3}" type="presParOf" srcId="{4AA71D11-6D4F-4950-BC39-3C839F90F43A}" destId="{A84F279E-AF1B-4D48-9AD5-FBCD772BD044}" srcOrd="0" destOrd="0" presId="urn:microsoft.com/office/officeart/2008/layout/PictureAccentList#1"/>
    <dgm:cxn modelId="{EE990C77-0FAC-4E13-B945-4C75F5BF027E}" type="presParOf" srcId="{A84F279E-AF1B-4D48-9AD5-FBCD772BD044}" destId="{F97EAC47-5406-4561-ACFA-9C3966F000B0}" srcOrd="0" destOrd="0" presId="urn:microsoft.com/office/officeart/2008/layout/PictureAccentList#1"/>
    <dgm:cxn modelId="{D9AE0EE5-1DED-47D6-890F-62B7536F2C0E}" type="presParOf" srcId="{4AA71D11-6D4F-4950-BC39-3C839F90F43A}" destId="{19007B65-AD6B-487B-9FD6-5B319B1FED40}" srcOrd="1" destOrd="0" presId="urn:microsoft.com/office/officeart/2008/layout/PictureAccentLis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18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>
            <a:buNone/>
          </a:pPr>
          <a:r>
            <a:rPr lang="ru-RU" sz="18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dirty="0" smtClean="0">
              <a:solidFill>
                <a:srgbClr val="000066"/>
              </a:solidFill>
            </a:rPr>
            <a:t>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3F3132E-B161-4211-816C-83616B8BAF1B}" type="presOf" srcId="{4FD640FD-E8CE-4E44-B97A-D48118F8A07A}" destId="{F97EAC47-5406-4561-ACFA-9C3966F000B0}" srcOrd="0" destOrd="0" presId="urn:microsoft.com/office/officeart/2008/layout/PictureAccentList#2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5FA2B715-2811-4B9D-ADCF-EC9C89809BFC}" type="presOf" srcId="{6309F2EA-16E5-4807-B060-4925519A7D40}" destId="{51DCCC18-BD16-438A-851F-38A42948FFDC}" srcOrd="0" destOrd="0" presId="urn:microsoft.com/office/officeart/2008/layout/PictureAccentList#2"/>
    <dgm:cxn modelId="{576C9A1C-B481-4BF2-9029-A813460D05EE}" type="presParOf" srcId="{51DCCC18-BD16-438A-851F-38A42948FFDC}" destId="{4AA71D11-6D4F-4950-BC39-3C839F90F43A}" srcOrd="0" destOrd="0" presId="urn:microsoft.com/office/officeart/2008/layout/PictureAccentList#2"/>
    <dgm:cxn modelId="{68DFBD54-5139-4AF4-AEBC-58EBDE4C0726}" type="presParOf" srcId="{4AA71D11-6D4F-4950-BC39-3C839F90F43A}" destId="{A84F279E-AF1B-4D48-9AD5-FBCD772BD044}" srcOrd="0" destOrd="0" presId="urn:microsoft.com/office/officeart/2008/layout/PictureAccentList#2"/>
    <dgm:cxn modelId="{D2A4DAA2-5C5F-4DB9-9676-41FA9A82AC00}" type="presParOf" srcId="{A84F279E-AF1B-4D48-9AD5-FBCD772BD044}" destId="{F97EAC47-5406-4561-ACFA-9C3966F000B0}" srcOrd="0" destOrd="0" presId="urn:microsoft.com/office/officeart/2008/layout/PictureAccentList#2"/>
    <dgm:cxn modelId="{AADA685A-C75E-4495-BAFF-54247EAF1DBF}" type="presParOf" srcId="{4AA71D11-6D4F-4950-BC39-3C839F90F43A}" destId="{19007B65-AD6B-487B-9FD6-5B319B1FED40}" srcOrd="1" destOrd="0" presId="urn:microsoft.com/office/officeart/2008/layout/PictureAccentList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#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800" dirty="0" smtClean="0"/>
            <a:t>Основная идея: </a:t>
          </a:r>
          <a:r>
            <a:rPr lang="ru-RU" sz="1800" dirty="0" smtClean="0"/>
            <a:t>Разработка модели наставничества по сопровождению деятельности профессиональных обучающихся сообществ и апробация механизмов горизонтального взаимодействия с наставником.   </a:t>
          </a:r>
          <a:r>
            <a:rPr lang="ru-RU" sz="1800" b="0" dirty="0" smtClean="0">
              <a:solidFill>
                <a:srgbClr val="000066"/>
              </a:solidFill>
            </a:rPr>
            <a:t>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4AAC7DB7-26BB-4645-A3FC-93803A344A9B}" type="presOf" srcId="{6309F2EA-16E5-4807-B060-4925519A7D40}" destId="{51DCCC18-BD16-438A-851F-38A42948FFDC}" srcOrd="0" destOrd="0" presId="urn:microsoft.com/office/officeart/2008/layout/PictureAccentList#2"/>
    <dgm:cxn modelId="{E9171730-8672-496E-BEFC-115F7DF13A10}" type="presOf" srcId="{4FD640FD-E8CE-4E44-B97A-D48118F8A07A}" destId="{F97EAC47-5406-4561-ACFA-9C3966F000B0}" srcOrd="0" destOrd="0" presId="urn:microsoft.com/office/officeart/2008/layout/PictureAccentList#2"/>
    <dgm:cxn modelId="{43130183-87F6-4861-97EF-A15A983CD0A0}" type="presParOf" srcId="{51DCCC18-BD16-438A-851F-38A42948FFDC}" destId="{4AA71D11-6D4F-4950-BC39-3C839F90F43A}" srcOrd="0" destOrd="0" presId="urn:microsoft.com/office/officeart/2008/layout/PictureAccentList#2"/>
    <dgm:cxn modelId="{BB61EDA7-5EE3-4186-B421-DB318B140337}" type="presParOf" srcId="{4AA71D11-6D4F-4950-BC39-3C839F90F43A}" destId="{A84F279E-AF1B-4D48-9AD5-FBCD772BD044}" srcOrd="0" destOrd="0" presId="urn:microsoft.com/office/officeart/2008/layout/PictureAccentList#2"/>
    <dgm:cxn modelId="{241D38BE-94C1-464D-ADC9-82DEAF1D4A49}" type="presParOf" srcId="{A84F279E-AF1B-4D48-9AD5-FBCD772BD044}" destId="{F97EAC47-5406-4561-ACFA-9C3966F000B0}" srcOrd="0" destOrd="0" presId="urn:microsoft.com/office/officeart/2008/layout/PictureAccentList#2"/>
    <dgm:cxn modelId="{AE057B82-6A2D-4FF1-B81E-0C5026C147D1}" type="presParOf" srcId="{4AA71D11-6D4F-4950-BC39-3C839F90F43A}" destId="{19007B65-AD6B-487B-9FD6-5B319B1FED40}" srcOrd="1" destOrd="0" presId="urn:microsoft.com/office/officeart/2008/layout/PictureAccentLis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772274" cy="119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772274" cy="1194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527631" cy="134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kern="1200" dirty="0" smtClean="0">
              <a:solidFill>
                <a:srgbClr val="000066"/>
              </a:solidFill>
            </a:rPr>
            <a:t>  </a:t>
          </a:r>
          <a:endParaRPr lang="ru-RU" sz="1600" b="0" kern="1200" dirty="0"/>
        </a:p>
      </dsp:txBody>
      <dsp:txXfrm>
        <a:off x="0" y="0"/>
        <a:ext cx="10527631" cy="1347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8277725" cy="134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smtClean="0"/>
            <a:t>Основная идея: </a:t>
          </a:r>
          <a:r>
            <a:rPr lang="ru-RU" sz="1800" kern="1200" dirty="0" smtClean="0"/>
            <a:t>Разработка модели наставничества по сопровождению деятельности профессиональных обучающихся сообществ и апробация механизмов горизонтального взаимодействия с наставником.   </a:t>
          </a:r>
          <a:r>
            <a:rPr lang="ru-RU" sz="1800" b="0" kern="1200" dirty="0" smtClean="0">
              <a:solidFill>
                <a:srgbClr val="000066"/>
              </a:solidFill>
            </a:rPr>
            <a:t>  </a:t>
          </a:r>
          <a:endParaRPr lang="ru-RU" sz="1600" b="0" kern="1200" dirty="0"/>
        </a:p>
      </dsp:txBody>
      <dsp:txXfrm>
        <a:off x="0" y="0"/>
        <a:ext cx="8277725" cy="1347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#1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#2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#2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93AF-24FF-4816-8FF7-D53151FBA21B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214" y="2249905"/>
            <a:ext cx="4219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   </a:t>
            </a:r>
            <a:endParaRPr lang="ru-RU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011" y="4680284"/>
            <a:ext cx="11598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dirty="0" smtClean="0">
                <a:solidFill>
                  <a:srgbClr val="002060"/>
                </a:solidFill>
                <a:latin typeface="Fedra Sans Pro"/>
                <a:ea typeface="Fedra Sans Pro Bold" pitchFamily="34" charset="0"/>
                <a:cs typeface="Times New Roman" panose="02020603050405020304" pitchFamily="18" charset="0"/>
              </a:rPr>
              <a:t>Приоритетное направление инновационной деятельности в муниципальной системе образования города Ярославля, на решение которого направлена реализация проекта</a:t>
            </a:r>
            <a:r>
              <a:rPr lang="ru-RU" b="1" i="1" dirty="0" smtClean="0">
                <a:solidFill>
                  <a:srgbClr val="002060"/>
                </a:solidFill>
                <a:latin typeface="Fedra Sans Pro"/>
                <a:ea typeface="Fedra Sans Pro Bold" pitchFamily="34" charset="0"/>
                <a:cs typeface="Times New Roman" panose="02020603050405020304" pitchFamily="18" charset="0"/>
              </a:rPr>
              <a:t>: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Fedra Sans Pro"/>
                <a:cs typeface="Times New Roman" panose="02020603050405020304" pitchFamily="18" charset="0"/>
              </a:rPr>
              <a:t>разработка, апробация модели наставничества в образовательных организациях города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Fedra Sans Pro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30588" y="195225"/>
            <a:ext cx="20614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Fedra Sans Pro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Fedra Sans Pro"/>
              </a:rPr>
              <a:t>г. Ярославль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7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06" y="195474"/>
            <a:ext cx="3053025" cy="24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реугольник 17"/>
          <p:cNvSpPr/>
          <p:nvPr/>
        </p:nvSpPr>
        <p:spPr>
          <a:xfrm rot="2522450">
            <a:off x="9112287" y="1321830"/>
            <a:ext cx="891664" cy="1117540"/>
          </a:xfrm>
          <a:prstGeom prst="triangle">
            <a:avLst>
              <a:gd name="adj" fmla="val 5095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10473992" y="165785"/>
            <a:ext cx="1477901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10479506" y="721895"/>
            <a:ext cx="1467852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4242" y="3308684"/>
            <a:ext cx="9276348" cy="1046748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Наставничество: ресурсы взаимного развития в   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профессиональных   обучающихся сообществах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5767" y="324852"/>
            <a:ext cx="4716379" cy="1022684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  <a:r>
              <a:rPr lang="ru-RU" sz="2000" b="1" dirty="0" smtClean="0">
                <a:solidFill>
                  <a:srgbClr val="002060"/>
                </a:solidFill>
              </a:rPr>
              <a:t>Инновационный проект на соискание статуса МИП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44"/>
          <a:stretch/>
        </p:blipFill>
        <p:spPr>
          <a:xfrm>
            <a:off x="2580014" y="2064580"/>
            <a:ext cx="6142881" cy="38308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4290" y="1191126"/>
            <a:ext cx="4887311" cy="1503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Позитивный профессиональный дуэт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6038192" y="1134702"/>
            <a:ext cx="5981355" cy="15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Профессиональное обучающееся </a:t>
            </a:r>
          </a:p>
          <a:p>
            <a:pPr algn="ctr"/>
            <a:r>
              <a:rPr lang="ru-RU" sz="2800" dirty="0" smtClean="0"/>
              <a:t>сообщество 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665495" y="5124483"/>
            <a:ext cx="5526506" cy="13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Однократное погружение в </a:t>
            </a:r>
          </a:p>
          <a:p>
            <a:pPr algn="ctr"/>
            <a:r>
              <a:rPr lang="ru-RU" sz="2400" b="1" dirty="0" smtClean="0"/>
              <a:t>м</a:t>
            </a:r>
            <a:r>
              <a:rPr lang="ru-RU" sz="2400" b="1" dirty="0" smtClean="0"/>
              <a:t>ир </a:t>
            </a:r>
            <a:r>
              <a:rPr lang="ru-RU" sz="2400" b="1" dirty="0" smtClean="0"/>
              <a:t>профессионалов  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0" y="5183534"/>
            <a:ext cx="5462337" cy="1371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Флэш-наставничество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0652" y="264695"/>
            <a:ext cx="10299031" cy="86627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Формы наставничества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\Desktop\ЦЕНТР ЛП\ЯГПУ Каймакова и Корабле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35" y="1691178"/>
            <a:ext cx="2800188" cy="3729283"/>
          </a:xfrm>
          <a:prstGeom prst="rect">
            <a:avLst/>
          </a:prstGeom>
          <a:noFill/>
        </p:spPr>
      </p:pic>
      <p:pic>
        <p:nvPicPr>
          <p:cNvPr id="6" name="Picture 6" descr="C:\Users\Учитель\Desktop\IMG_20211130_13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172" y="4129438"/>
            <a:ext cx="2987824" cy="2400267"/>
          </a:xfrm>
          <a:prstGeom prst="rect">
            <a:avLst/>
          </a:prstGeom>
          <a:noFill/>
        </p:spPr>
      </p:pic>
      <p:pic>
        <p:nvPicPr>
          <p:cNvPr id="8" name="Picture 4" descr="C:\Users\Учитель\Desktop\fxJDVkNhq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8606" y="1478443"/>
            <a:ext cx="2232248" cy="2326727"/>
          </a:xfrm>
          <a:prstGeom prst="rect">
            <a:avLst/>
          </a:prstGeom>
          <a:noFill/>
        </p:spPr>
      </p:pic>
      <p:pic>
        <p:nvPicPr>
          <p:cNvPr id="9" name="Picture 2" descr="C:\Users\Учитель\Desktop\ЦЕНТР ЛП\ИРО ТЕКСТ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137" y="4173972"/>
            <a:ext cx="3296853" cy="231071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18" t="-1013" r="-8404" b="-405"/>
          <a:stretch>
            <a:fillRect/>
          </a:stretch>
        </p:blipFill>
        <p:spPr>
          <a:xfrm>
            <a:off x="3919411" y="1198850"/>
            <a:ext cx="4739935" cy="3179771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220085" y="2347595"/>
            <a:ext cx="742950" cy="18288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424545" y="2235200"/>
            <a:ext cx="976630" cy="233045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219450" y="2667000"/>
            <a:ext cx="743585" cy="24511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395857" y="4828429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8425180" y="2530475"/>
            <a:ext cx="972185" cy="260985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379815" y="45115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7031" y="5221706"/>
            <a:ext cx="2767264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ГОРИЗОНТАЛЬНЫЕ СВЯЗИ 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2821" y="264695"/>
            <a:ext cx="11261557" cy="86627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Площадка профессионального сообщества педагогов 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31957" y="360947"/>
          <a:ext cx="8277725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348917" y="1732547"/>
            <a:ext cx="2455375" cy="5041542"/>
            <a:chOff x="74078" y="-481"/>
            <a:chExt cx="2413622" cy="360774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4078" y="3641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38258" y="-481"/>
              <a:ext cx="2249442" cy="3607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1.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Изучить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Профессиональные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Потребности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наставников ПОС и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педагогов;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2.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Организовать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мастерскую «Профиль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наставника ПОС» по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внедрению практик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наставничества в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деятельность ОО,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3.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Реализовать дорожную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карту  проекта,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применив указанные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формы взаимодействия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педагогов;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dirty="0" smtClean="0">
                <a:solidFill>
                  <a:srgbClr val="C0000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6" name="Группа 9"/>
          <p:cNvGrpSpPr/>
          <p:nvPr/>
        </p:nvGrpSpPr>
        <p:grpSpPr>
          <a:xfrm>
            <a:off x="3056021" y="2562727"/>
            <a:ext cx="2615770" cy="4295274"/>
            <a:chOff x="-1978717" y="-975226"/>
            <a:chExt cx="5224053" cy="61068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791527" y="-975226"/>
              <a:ext cx="5027043" cy="6106852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1978717" y="-923909"/>
              <a:ext cx="5224053" cy="5859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1" dirty="0" smtClean="0">
                <a:solidFill>
                  <a:srgbClr val="000066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4.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Интегрировать в деятельность наставника инструменты по развитию личностного потенциала педагога ( обязательная составляющая – методики, связанные с пониманием себя; мотивацией, профилактикой выгорания; развитием социально-эмоциональных навыков и </a:t>
              </a:r>
              <a:r>
                <a:rPr lang="ru-RU" sz="1500" b="1" dirty="0" err="1" smtClean="0">
                  <a:solidFill>
                    <a:srgbClr val="000066"/>
                  </a:solidFill>
                </a:rPr>
                <a:t>др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)</a:t>
              </a:r>
              <a:endParaRPr lang="ru-RU" sz="1500" b="1" kern="1200" dirty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Группа 12"/>
          <p:cNvGrpSpPr/>
          <p:nvPr/>
        </p:nvGrpSpPr>
        <p:grpSpPr>
          <a:xfrm>
            <a:off x="5970871" y="2189747"/>
            <a:ext cx="2647950" cy="4499811"/>
            <a:chOff x="161394" y="182395"/>
            <a:chExt cx="2475014" cy="34834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1394" y="182395"/>
              <a:ext cx="2457413" cy="3414923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34328" y="256231"/>
              <a:ext cx="2402080" cy="3409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5.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 Способствовать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Взаимообмену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п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рактиками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наставничества,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п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рофессиональным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опытом,  решениями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п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роблем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проф.деятельности,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о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беспечить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с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отрудничество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2060"/>
                  </a:solidFill>
                </a:rPr>
                <a:t>наставников и ПОС ОО,</a:t>
              </a:r>
              <a:endParaRPr lang="ru-RU" sz="1400" b="1" dirty="0" smtClean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15"/>
          <p:cNvGrpSpPr/>
          <p:nvPr/>
        </p:nvGrpSpPr>
        <p:grpSpPr>
          <a:xfrm>
            <a:off x="8926195" y="3107055"/>
            <a:ext cx="2384425" cy="3696335"/>
            <a:chOff x="84936" y="111885"/>
            <a:chExt cx="2392408" cy="38003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4936" y="111885"/>
              <a:ext cx="2391228" cy="3800310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526" y="148556"/>
              <a:ext cx="2391818" cy="3676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kern="1200" dirty="0" smtClean="0">
                  <a:solidFill>
                    <a:srgbClr val="000066"/>
                  </a:solidFill>
                </a:rPr>
                <a:t>6.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solidFill>
                    <a:srgbClr val="000066"/>
                  </a:solidFill>
                </a:rPr>
                <a:t>Презентовать в МСО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solidFill>
                    <a:srgbClr val="000066"/>
                  </a:solidFill>
                </a:rPr>
                <a:t>модель эффективного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solidFill>
                    <a:srgbClr val="000066"/>
                  </a:solidFill>
                </a:rPr>
                <a:t>наставничества в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0066"/>
                  </a:solidFill>
                </a:rPr>
                <a:t>о</a:t>
              </a:r>
              <a:r>
                <a:rPr lang="ru-RU" sz="1600" b="1" kern="1200" dirty="0" smtClean="0">
                  <a:solidFill>
                    <a:srgbClr val="000066"/>
                  </a:solidFill>
                </a:rPr>
                <a:t>бразовательной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 smtClean="0">
                  <a:solidFill>
                    <a:srgbClr val="000066"/>
                  </a:solidFill>
                </a:rPr>
                <a:t>организации, опубликовать продукты инновационной деятельности МИП. </a:t>
              </a:r>
              <a:endParaRPr lang="ru-RU" sz="1600" b="1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04537" y="264695"/>
            <a:ext cx="2567974" cy="98258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Задачи проекта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6634" y="661101"/>
          <a:ext cx="1191873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76"/>
                <a:gridCol w="8082456"/>
              </a:tblGrid>
              <a:tr h="5580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Этап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9154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1.Организационно-аналитический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(июнь – октябрь 2023 г.г.)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 Изучение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профессиональных потребностей наставников ПОС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 Открытие в МСО Мастерской «Профиль   наставника ПОС»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 Разработка программы мастер-классов для наставников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Формы 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реализации: мониторинг,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нетворкинг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семинары  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133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2.Методический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(ноябрь 2023 - май 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г.г.)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 Создание новых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практик эффективного наставничества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 Взаимообмен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практиками наставничества 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Формы 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реализации: мастер-класс, мастер-группа, ПОС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631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3.Коммуникативный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(февраль – апрель 2024 г.г.)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Организация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мастер-классов для педагогов МСО по теме «Профиль наставника ПОС»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Организация </a:t>
                      </a:r>
                      <a:r>
                        <a:rPr lang="ru-RU" sz="1600" b="1" i="1" baseline="0" dirty="0" err="1" smtClean="0">
                          <a:solidFill>
                            <a:srgbClr val="002060"/>
                          </a:solidFill>
                        </a:rPr>
                        <a:t>онлайн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-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взаимодействия на межрегиональном уровне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Формы 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реализации: Мастерская, ПОС,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онлайн-вебинары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конференции    </a:t>
                      </a:r>
                      <a:endParaRPr lang="ru-RU" sz="1600" b="1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8141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4.Практический </a:t>
                      </a:r>
                      <a:endParaRPr lang="ru-RU" b="1" dirty="0" smtClean="0"/>
                    </a:p>
                    <a:p>
                      <a:pPr algn="l"/>
                      <a:r>
                        <a:rPr lang="ru-RU" b="1" dirty="0" smtClean="0"/>
                        <a:t>(июнь - декабрь</a:t>
                      </a:r>
                      <a:r>
                        <a:rPr lang="ru-RU" b="1" baseline="0" dirty="0" smtClean="0"/>
                        <a:t> 2024 г.г.)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Презентация модели эффективного наставничества для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профессионального сообщества МСО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  Работа Мастерской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наставничества, обмен практиками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/>
                        <a:t>                                                             Формы </a:t>
                      </a:r>
                      <a:r>
                        <a:rPr lang="ru-RU" sz="1600" b="1" i="1" baseline="0" dirty="0" smtClean="0"/>
                        <a:t>реализации: семинар, Мастерская </a:t>
                      </a:r>
                      <a:endParaRPr lang="ru-RU" sz="1600" b="1" i="1" baseline="0" dirty="0" smtClean="0"/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/>
                        <a:t>                                                                                                     наставничества</a:t>
                      </a:r>
                      <a:r>
                        <a:rPr lang="ru-RU" sz="1600" b="1" i="1" baseline="0" dirty="0" smtClean="0"/>
                        <a:t>, </a:t>
                      </a:r>
                      <a:r>
                        <a:rPr lang="ru-RU" sz="1600" b="1" i="1" baseline="0" dirty="0" smtClean="0"/>
                        <a:t>мастер-классы </a:t>
                      </a:r>
                      <a:endParaRPr lang="ru-RU" sz="1600" b="1" i="1" baseline="0" dirty="0" smtClean="0"/>
                    </a:p>
                  </a:txBody>
                  <a:tcPr/>
                </a:tc>
              </a:tr>
              <a:tr h="444507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5.Аналитико-результативный </a:t>
                      </a:r>
                      <a:endParaRPr lang="ru-RU" b="1" dirty="0" smtClean="0"/>
                    </a:p>
                    <a:p>
                      <a:pPr algn="l"/>
                      <a:r>
                        <a:rPr lang="ru-RU" b="1" dirty="0" smtClean="0"/>
                        <a:t>(январь</a:t>
                      </a:r>
                      <a:r>
                        <a:rPr lang="ru-RU" b="1" baseline="0" dirty="0" smtClean="0"/>
                        <a:t> – май 2025 г.г.)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</a:rPr>
                        <a:t>Подготовка методических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</a:rPr>
                        <a:t> продуктов МИП к публикации и диссеминации </a:t>
                      </a:r>
                    </a:p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ru-RU" sz="1600" b="1" i="1" baseline="0" dirty="0" smtClean="0"/>
                        <a:t>                                                                 Формы </a:t>
                      </a:r>
                      <a:r>
                        <a:rPr lang="ru-RU" sz="1600" b="1" i="1" baseline="0" dirty="0" smtClean="0"/>
                        <a:t>реализации: публикации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10652" y="264695"/>
            <a:ext cx="10299031" cy="86627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Дорожная карта  проекта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Ресурсное обеспечение инновационного проекта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1313792"/>
            <a:ext cx="11645462" cy="5544207"/>
          </a:xfrm>
        </p:spPr>
        <p:txBody>
          <a:bodyPr>
            <a:normAutofit fontScale="7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dirty="0" smtClean="0">
                <a:solidFill>
                  <a:srgbClr val="002060"/>
                </a:solidFill>
              </a:rPr>
              <a:t>. Опора на научные концепции и школы ведущих ученых и практиков Д.А. Леонтьева (НИУ ВШЭ), </a:t>
            </a:r>
            <a:r>
              <a:rPr lang="ru-RU" dirty="0" err="1" smtClean="0">
                <a:solidFill>
                  <a:srgbClr val="002060"/>
                </a:solidFill>
              </a:rPr>
              <a:t>А.Г. Асмолова</a:t>
            </a:r>
            <a:r>
              <a:rPr lang="ru-RU" dirty="0" smtClean="0">
                <a:solidFill>
                  <a:srgbClr val="002060"/>
                </a:solidFill>
              </a:rPr>
              <a:t> (РАО), </a:t>
            </a:r>
            <a:r>
              <a:rPr lang="ru-RU" dirty="0" err="1" smtClean="0">
                <a:solidFill>
                  <a:srgbClr val="002060"/>
                </a:solidFill>
              </a:rPr>
              <a:t>В.А. Ясвина</a:t>
            </a:r>
            <a:r>
              <a:rPr lang="ru-RU" dirty="0" smtClean="0">
                <a:solidFill>
                  <a:srgbClr val="002060"/>
                </a:solidFill>
              </a:rPr>
              <a:t> (МГПУ), А.Н. Иоффе (МГПУ);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2. Успешный опыт работы на </a:t>
            </a:r>
            <a:r>
              <a:rPr lang="ru-RU" dirty="0" smtClean="0">
                <a:solidFill>
                  <a:srgbClr val="002060"/>
                </a:solidFill>
              </a:rPr>
              <a:t>ФИП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(СШ№3);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3. Успешный опыт  </a:t>
            </a:r>
            <a:r>
              <a:rPr lang="ru-RU" dirty="0" smtClean="0">
                <a:solidFill>
                  <a:srgbClr val="002060"/>
                </a:solidFill>
              </a:rPr>
              <a:t>ЦРЛП,  участие в НПК Всероссийского и межрегионального уровня  по вопросам профессионального развития педагогов, </a:t>
            </a:r>
            <a:r>
              <a:rPr lang="ru-RU" dirty="0" err="1" smtClean="0">
                <a:solidFill>
                  <a:srgbClr val="002060"/>
                </a:solidFill>
              </a:rPr>
              <a:t>персонализации</a:t>
            </a:r>
            <a:r>
              <a:rPr lang="ru-RU" dirty="0" smtClean="0">
                <a:solidFill>
                  <a:srgbClr val="002060"/>
                </a:solidFill>
              </a:rPr>
              <a:t> образования, развития кадровых ресурсов и др. ( </a:t>
            </a:r>
            <a:r>
              <a:rPr lang="ru-RU" dirty="0" smtClean="0">
                <a:solidFill>
                  <a:srgbClr val="002060"/>
                </a:solidFill>
              </a:rPr>
              <a:t>СШ№ </a:t>
            </a:r>
            <a:r>
              <a:rPr lang="ru-RU" dirty="0" smtClean="0">
                <a:solidFill>
                  <a:srgbClr val="002060"/>
                </a:solidFill>
              </a:rPr>
              <a:t>3, ДОУ №№ 8, 57);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3. Успешный опыт работы на МИП (</a:t>
            </a:r>
            <a:r>
              <a:rPr lang="ru-RU" dirty="0" smtClean="0">
                <a:solidFill>
                  <a:srgbClr val="002060"/>
                </a:solidFill>
              </a:rPr>
              <a:t>СШ№26</a:t>
            </a:r>
            <a:r>
              <a:rPr lang="ru-RU" dirty="0" smtClean="0">
                <a:solidFill>
                  <a:srgbClr val="002060"/>
                </a:solidFill>
              </a:rPr>
              <a:t>, ДОУ №№ 8, 55, 57, 182);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4. КПК по развитию личностного потенциала (управленческий, педагогический, наставнический модули);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5. Соглашение всех участников МИП о взаимодействии в ПОС наставников МСО (2023, май);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6. Владение инструментами развития личностного потенциала педагогов;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7. Наличие  собственных практик в федеральном банке лучших практик по развитию личностного потенциала, диссеминация опыта;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8. Наличие материально-технического оснащения (цифровые ресурсы, </a:t>
            </a:r>
            <a:r>
              <a:rPr lang="ru-RU" dirty="0" err="1" smtClean="0">
                <a:solidFill>
                  <a:srgbClr val="002060"/>
                </a:solidFill>
              </a:rPr>
              <a:t>медиа-практики</a:t>
            </a:r>
            <a:r>
              <a:rPr lang="ru-RU" dirty="0" smtClean="0">
                <a:solidFill>
                  <a:srgbClr val="002060"/>
                </a:solidFill>
              </a:rPr>
              <a:t>,  </a:t>
            </a:r>
            <a:r>
              <a:rPr lang="ru-RU" dirty="0" err="1" smtClean="0">
                <a:solidFill>
                  <a:srgbClr val="002060"/>
                </a:solidFill>
              </a:rPr>
              <a:t>сферум</a:t>
            </a:r>
            <a:r>
              <a:rPr lang="ru-RU" dirty="0" smtClean="0">
                <a:solidFill>
                  <a:srgbClr val="002060"/>
                </a:solidFill>
              </a:rPr>
              <a:t> –взаимодействия);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9.Возможность </a:t>
            </a:r>
            <a:r>
              <a:rPr lang="ru-RU" dirty="0" smtClean="0">
                <a:solidFill>
                  <a:srgbClr val="002060"/>
                </a:solidFill>
              </a:rPr>
              <a:t>эффективных контактов по взаимообмену практиками наставничества  с образовательными организациями  субъектов РФ.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0652" y="264695"/>
            <a:ext cx="10299031" cy="86627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Ресурсное обеспечение проекта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4099033" y="2217682"/>
            <a:ext cx="4046483" cy="29113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МИП</a:t>
            </a:r>
          </a:p>
          <a:p>
            <a:pPr algn="ctr"/>
            <a:r>
              <a:rPr lang="ru-RU" sz="2400" b="1" dirty="0" smtClean="0"/>
              <a:t>г.Ярославль</a:t>
            </a:r>
            <a:endParaRPr lang="ru-RU" sz="2400" b="1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41738" y="1271751"/>
            <a:ext cx="3867807" cy="140838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СШ № 4 </a:t>
            </a:r>
          </a:p>
          <a:p>
            <a:pPr algn="ctr"/>
            <a:r>
              <a:rPr lang="ru-RU" sz="2000" b="1" dirty="0" smtClean="0"/>
              <a:t>«Центр образования»</a:t>
            </a:r>
          </a:p>
          <a:p>
            <a:pPr algn="ctr"/>
            <a:r>
              <a:rPr lang="ru-RU" sz="2000" b="1" dirty="0" smtClean="0"/>
              <a:t>г.Тутаев </a:t>
            </a:r>
            <a:endParaRPr lang="ru-RU" sz="2000" b="1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7157547" y="4950372"/>
            <a:ext cx="4067502" cy="143991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 СШ № 101 </a:t>
            </a:r>
          </a:p>
          <a:p>
            <a:pPr algn="ctr"/>
            <a:r>
              <a:rPr lang="ru-RU" sz="2000" b="1" dirty="0" smtClean="0"/>
              <a:t>Дзержинского района</a:t>
            </a:r>
          </a:p>
          <a:p>
            <a:pPr algn="ctr"/>
            <a:r>
              <a:rPr lang="ru-RU" sz="2000" b="1" dirty="0" smtClean="0"/>
              <a:t>г. Волгоград</a:t>
            </a:r>
            <a:endParaRPr lang="ru-RU" sz="2000" b="1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788276" y="5118538"/>
            <a:ext cx="4561489" cy="1156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Храбровская</a:t>
            </a:r>
            <a:r>
              <a:rPr lang="ru-RU" sz="2000" b="1" dirty="0" smtClean="0"/>
              <a:t> СОШ»</a:t>
            </a:r>
          </a:p>
          <a:p>
            <a:pPr algn="ctr"/>
            <a:r>
              <a:rPr lang="ru-RU" sz="2000" b="1" dirty="0" smtClean="0"/>
              <a:t>Калининградской области </a:t>
            </a:r>
          </a:p>
          <a:p>
            <a:pPr algn="ctr"/>
            <a:endParaRPr lang="ru-RU" dirty="0" smtClean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7672551" y="1566040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МБОУ «СШ №25» </a:t>
            </a:r>
          </a:p>
          <a:p>
            <a:pPr algn="ctr"/>
            <a:r>
              <a:rPr lang="ru-RU" sz="2400" b="1" dirty="0" smtClean="0"/>
              <a:t>г. Калуга</a:t>
            </a:r>
            <a:endParaRPr lang="ru-RU" sz="2400" b="1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8229600" y="3305502"/>
            <a:ext cx="3757447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СОШ</a:t>
            </a:r>
          </a:p>
          <a:p>
            <a:pPr algn="ctr"/>
            <a:r>
              <a:rPr lang="ru-RU" b="1" dirty="0" smtClean="0"/>
              <a:t>«Школа будущего»</a:t>
            </a:r>
          </a:p>
          <a:p>
            <a:pPr algn="ctr"/>
            <a:r>
              <a:rPr lang="ru-RU" b="1" dirty="0" smtClean="0"/>
              <a:t>Калининградской области </a:t>
            </a:r>
            <a:endParaRPr lang="ru-RU" b="1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220717" y="3174123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МБДОУ «Колосок»</a:t>
            </a:r>
          </a:p>
          <a:p>
            <a:pPr algn="ctr"/>
            <a:r>
              <a:rPr lang="ru-RU" sz="2000" b="1" dirty="0" smtClean="0"/>
              <a:t>г. Калуга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10652" y="264695"/>
            <a:ext cx="10299031" cy="98258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Межрегиональное взаимодействие МИП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>
            <a:off x="8219091" y="3600486"/>
            <a:ext cx="3972909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Пакет НПА для обеспечения деятельности наставников ПОС </a:t>
            </a:r>
          </a:p>
          <a:p>
            <a:pPr algn="ctr"/>
            <a:r>
              <a:rPr lang="ru-RU" sz="2400" b="1" dirty="0" smtClean="0"/>
              <a:t>образовательной организации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32542"/>
            <a:ext cx="3862137" cy="13557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ru-RU" dirty="0" smtClean="0"/>
              <a:t>Программа Мастерской </a:t>
            </a:r>
          </a:p>
          <a:p>
            <a:pPr algn="ctr">
              <a:buNone/>
            </a:pPr>
            <a:r>
              <a:rPr lang="ru-RU" sz="2000" b="1" dirty="0" smtClean="0"/>
              <a:t>«Профиль наставников ПОС»  </a:t>
            </a:r>
            <a:endParaRPr lang="ru-RU" b="1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3913028" y="1282400"/>
            <a:ext cx="4088525" cy="217564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Практики </a:t>
            </a:r>
            <a:r>
              <a:rPr lang="ru-RU" sz="2800" b="1" dirty="0" smtClean="0"/>
              <a:t>эффективного наставничества</a:t>
            </a:r>
            <a:endParaRPr lang="ru-RU" sz="2800" b="1" dirty="0" smtClean="0"/>
          </a:p>
          <a:p>
            <a:pPr algn="ctr"/>
            <a:r>
              <a:rPr lang="ru-RU" sz="2000" b="1" dirty="0" smtClean="0"/>
              <a:t>(проблема </a:t>
            </a:r>
            <a:r>
              <a:rPr lang="ru-RU" sz="2000" b="1" dirty="0" smtClean="0"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ym typeface="Wingdings" panose="05000000000000000000" pitchFamily="2" charset="2"/>
              </a:rPr>
              <a:t> </a:t>
            </a:r>
            <a:r>
              <a:rPr lang="ru-RU" sz="2000" b="1" dirty="0" smtClean="0">
                <a:sym typeface="Wingdings" panose="05000000000000000000" pitchFamily="2" charset="2"/>
              </a:rPr>
              <a:t>способы решения  механизмы взаимодействия  продукты  результат</a:t>
            </a:r>
            <a:r>
              <a:rPr lang="en-US" sz="2000" b="1" dirty="0" smtClean="0">
                <a:sym typeface="Wingdings" panose="05000000000000000000" pitchFamily="2" charset="2"/>
              </a:rPr>
              <a:t>) </a:t>
            </a:r>
            <a:r>
              <a:rPr lang="ru-RU" sz="2000" b="1" dirty="0" smtClean="0">
                <a:sym typeface="Wingdings" panose="05000000000000000000" pitchFamily="2" charset="2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8121316" y="1026279"/>
            <a:ext cx="3874168" cy="185507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«Дневник </a:t>
            </a:r>
            <a:r>
              <a:rPr lang="ru-RU" sz="2400" b="1" dirty="0" smtClean="0"/>
              <a:t>ПОС наставников</a:t>
            </a:r>
            <a:r>
              <a:rPr lang="ru-RU" sz="2400" b="1" dirty="0" smtClean="0"/>
              <a:t>» </a:t>
            </a:r>
            <a:endParaRPr lang="ru-RU" sz="2400" b="1" dirty="0" smtClean="0"/>
          </a:p>
          <a:p>
            <a:pPr algn="ctr"/>
            <a:r>
              <a:rPr lang="ru-RU" sz="2400" dirty="0" smtClean="0"/>
              <a:t>как </a:t>
            </a:r>
            <a:r>
              <a:rPr lang="ru-RU" sz="2400" dirty="0" smtClean="0"/>
              <a:t>результат </a:t>
            </a:r>
            <a:r>
              <a:rPr lang="ru-RU" sz="2400" dirty="0" err="1" smtClean="0"/>
              <a:t>социорефлексии</a:t>
            </a:r>
            <a:r>
              <a:rPr lang="ru-RU" sz="2400" dirty="0" smtClean="0"/>
              <a:t> практик наставничества </a:t>
            </a:r>
            <a:endParaRPr lang="ru-RU" sz="2400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386115" y="4214096"/>
            <a:ext cx="3552498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Соглашение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о </a:t>
            </a:r>
            <a:r>
              <a:rPr lang="ru-RU" sz="2400" b="1" dirty="0" smtClean="0"/>
              <a:t>взаимодействии </a:t>
            </a:r>
            <a:r>
              <a:rPr lang="ru-RU" sz="2400" dirty="0" smtClean="0"/>
              <a:t>участников МИП</a:t>
            </a:r>
            <a:endParaRPr lang="ru-RU" sz="2400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198052" y="4068470"/>
            <a:ext cx="3935295" cy="222404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Успешные педагогические </a:t>
            </a:r>
            <a:r>
              <a:rPr lang="ru-RU" sz="2400" b="1" dirty="0" smtClean="0"/>
              <a:t>практики,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/>
              <a:t>реализованные с помощью </a:t>
            </a:r>
            <a:r>
              <a:rPr lang="ru-RU" sz="2400" b="1" dirty="0" smtClean="0"/>
              <a:t> наставничества в ПОС 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0633" y="228601"/>
            <a:ext cx="9865894" cy="70986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Инновационные продукты проекта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11" y="1082841"/>
            <a:ext cx="11877934" cy="49329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1)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100% вовлеченность педагогов в деятельность ПОС,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2)повышение образовательных результатов обучающихся,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3) апробирована модель эффективного наставничества в МСО.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6" name="Picture 4" descr="C:\Users\Учитель\Desktop\photo_2023-06-19_20-38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522" y="4700014"/>
            <a:ext cx="3069019" cy="2001575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photo_2023-06-19_20-3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067" y="2071554"/>
            <a:ext cx="3301760" cy="2478899"/>
          </a:xfrm>
          <a:prstGeom prst="rect">
            <a:avLst/>
          </a:prstGeom>
          <a:noFill/>
        </p:spPr>
      </p:pic>
      <p:pic>
        <p:nvPicPr>
          <p:cNvPr id="3078" name="Picture 6" descr="C:\Users\Учитель\Desktop\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568" y="4584032"/>
            <a:ext cx="3168374" cy="2273968"/>
          </a:xfrm>
          <a:prstGeom prst="rect">
            <a:avLst/>
          </a:prstGeom>
          <a:noFill/>
        </p:spPr>
      </p:pic>
      <p:pic>
        <p:nvPicPr>
          <p:cNvPr id="3079" name="Picture 7" descr="C:\Users\Учитель\Desktop\photo_2023-06-19_20-39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237" y="2287796"/>
            <a:ext cx="3294640" cy="4298731"/>
          </a:xfrm>
          <a:prstGeom prst="rect">
            <a:avLst/>
          </a:prstGeom>
          <a:noFill/>
        </p:spPr>
      </p:pic>
      <p:pic>
        <p:nvPicPr>
          <p:cNvPr id="3080" name="Picture 8" descr="C:\Users\Учитель\Desktop\photo_2023-06-19_20-48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554" y="2158907"/>
            <a:ext cx="3783725" cy="25214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4011" y="156411"/>
            <a:ext cx="5943600" cy="842211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Ожидаемый результат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Учитель\Desktop\950931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901649"/>
            <a:ext cx="1905000" cy="1905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8372" y="1755228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 3 имени Олега Васильевича Изотова» </a:t>
            </a:r>
          </a:p>
          <a:p>
            <a:pPr algn="ctr"/>
            <a:r>
              <a:rPr lang="ru-RU" b="1" i="1" dirty="0" smtClean="0"/>
              <a:t>Директор: </a:t>
            </a:r>
            <a:r>
              <a:rPr lang="ru-RU" b="1" i="1" dirty="0" err="1" smtClean="0"/>
              <a:t>Истратий</a:t>
            </a:r>
            <a:r>
              <a:rPr lang="ru-RU" b="1" i="1" dirty="0" smtClean="0"/>
              <a:t> Елена Константиновна 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4443730" y="1066800"/>
            <a:ext cx="3980180" cy="1786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</a:t>
            </a:r>
          </a:p>
          <a:p>
            <a:pPr algn="ctr"/>
            <a:r>
              <a:rPr lang="ru-RU" b="1" dirty="0" smtClean="0"/>
              <a:t>№ 26»</a:t>
            </a:r>
          </a:p>
          <a:p>
            <a:pPr algn="ctr"/>
            <a:r>
              <a:rPr lang="ru-RU" b="1" i="1" dirty="0" smtClean="0"/>
              <a:t>Директор: Дмитриева Любовь Валентиновна 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131380" y="3631324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 8»</a:t>
            </a:r>
          </a:p>
          <a:p>
            <a:pPr algn="ctr"/>
            <a:r>
              <a:rPr lang="ru-RU" b="1" i="1" dirty="0" smtClean="0"/>
              <a:t>Заведующий: Нагибина Любовь Николаевна  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7740869" y="2243960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</a:t>
            </a:r>
          </a:p>
          <a:p>
            <a:pPr algn="ctr"/>
            <a:r>
              <a:rPr lang="ru-RU" b="1" dirty="0" smtClean="0"/>
              <a:t>№ 55»</a:t>
            </a:r>
          </a:p>
          <a:p>
            <a:pPr algn="ctr"/>
            <a:r>
              <a:rPr lang="ru-RU" b="1" i="1" dirty="0" smtClean="0"/>
              <a:t>Заведующий : Румянцева Ольга Владимировна 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7294179" y="4162097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</a:t>
            </a:r>
          </a:p>
          <a:p>
            <a:pPr algn="ctr"/>
            <a:r>
              <a:rPr lang="ru-RU" b="1" dirty="0" smtClean="0"/>
              <a:t>№ 57»</a:t>
            </a:r>
          </a:p>
          <a:p>
            <a:pPr algn="ctr"/>
            <a:r>
              <a:rPr lang="ru-RU" b="1" i="1" dirty="0" smtClean="0"/>
              <a:t>Заведующий: Соловьёва Ирина Викторовна </a:t>
            </a:r>
            <a:endParaRPr lang="ru-RU" b="1" i="1" dirty="0"/>
          </a:p>
        </p:txBody>
      </p:sp>
      <p:sp>
        <p:nvSpPr>
          <p:cNvPr id="10" name="Овал 9"/>
          <p:cNvSpPr/>
          <p:nvPr/>
        </p:nvSpPr>
        <p:spPr>
          <a:xfrm>
            <a:off x="3405352" y="4855779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№182»</a:t>
            </a:r>
          </a:p>
          <a:p>
            <a:pPr algn="ctr"/>
            <a:r>
              <a:rPr lang="ru-RU" b="1" i="1" dirty="0" smtClean="0"/>
              <a:t>Заведующий: Горшкова Ольга Анатольевна </a:t>
            </a:r>
            <a:endParaRPr lang="ru-RU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674" y="156411"/>
            <a:ext cx="10551693" cy="1022684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 Исполнители инновационного проекта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«Наставничество: ресурсы взаимного развития в ПОС»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22" y="1825625"/>
            <a:ext cx="8506326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Необходимость </a:t>
            </a:r>
            <a:r>
              <a:rPr lang="ru-RU" sz="3600" dirty="0" smtClean="0">
                <a:solidFill>
                  <a:srgbClr val="C00000"/>
                </a:solidFill>
              </a:rPr>
              <a:t>в 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образовательных организациях </a:t>
            </a:r>
            <a:r>
              <a:rPr lang="ru-RU" sz="3600" dirty="0" smtClean="0">
                <a:solidFill>
                  <a:srgbClr val="C00000"/>
                </a:solidFill>
              </a:rPr>
              <a:t>запустить механизмы эффективного  </a:t>
            </a:r>
            <a:r>
              <a:rPr lang="ru-RU" sz="3600" dirty="0" smtClean="0">
                <a:solidFill>
                  <a:srgbClr val="C00000"/>
                </a:solidFill>
              </a:rPr>
              <a:t>профессионального </a:t>
            </a:r>
            <a:r>
              <a:rPr lang="ru-RU" sz="3600" dirty="0" smtClean="0">
                <a:solidFill>
                  <a:srgbClr val="C00000"/>
                </a:solidFill>
              </a:rPr>
              <a:t>взаимодействия  </a:t>
            </a:r>
            <a:r>
              <a:rPr lang="ru-RU" sz="3600" dirty="0" smtClean="0">
                <a:solidFill>
                  <a:srgbClr val="C00000"/>
                </a:solidFill>
              </a:rPr>
              <a:t>педагогов </a:t>
            </a:r>
          </a:p>
        </p:txBody>
      </p:sp>
      <p:pic>
        <p:nvPicPr>
          <p:cNvPr id="1026" name="Picture 2" descr="C:\Users\Учитель\Desktop\вопро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745832"/>
            <a:ext cx="3810000" cy="47625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3164307" y="4884823"/>
            <a:ext cx="1900989" cy="1287379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9232" y="745958"/>
            <a:ext cx="9625263" cy="91440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Проблема, на решение которой направлен проект  </a:t>
            </a:r>
            <a:r>
              <a:rPr lang="ru-RU" sz="2400" b="1" dirty="0" smtClean="0">
                <a:solidFill>
                  <a:srgbClr val="002060"/>
                </a:solidFill>
              </a:rPr>
              <a:t>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1354" y="1828867"/>
          <a:ext cx="10772274" cy="11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82052" y="360947"/>
          <a:ext cx="10527631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589915" y="2954020"/>
            <a:ext cx="2239010" cy="3903980"/>
            <a:chOff x="109559" y="148454"/>
            <a:chExt cx="2402356" cy="35188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559" y="208611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50595" y="148454"/>
              <a:ext cx="2237105" cy="3458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0066"/>
                  </a:solidFill>
                </a:rPr>
                <a:t>  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У</a:t>
              </a:r>
              <a:r>
                <a:rPr lang="ru-RU" dirty="0" smtClean="0">
                  <a:solidFill>
                    <a:srgbClr val="002060"/>
                  </a:solidFill>
                </a:rPr>
                <a:t>казом  Президента РФ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   от 27 июня 2022 г. N 401 "О проведении в Российской Федерации Года педагога и наставника",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C00000"/>
                  </a:solidFill>
                </a:rPr>
                <a:t>2023 год объявлен Годом педагога-наставника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3145790" y="3056255"/>
            <a:ext cx="2467610" cy="3801745"/>
            <a:chOff x="-1978717" y="-154097"/>
            <a:chExt cx="5310347" cy="52857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791527" y="-154097"/>
              <a:ext cx="5123157" cy="5285722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1978717" y="-82906"/>
              <a:ext cx="5224054" cy="501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1600" dirty="0" smtClean="0">
                  <a:solidFill>
                    <a:srgbClr val="002060"/>
                  </a:solidFill>
                </a:rPr>
                <a:t>Распоряжение </a:t>
              </a:r>
              <a:r>
                <a:rPr lang="ru-RU" sz="16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600" dirty="0" smtClean="0">
                  <a:solidFill>
                    <a:srgbClr val="002060"/>
                  </a:solidFill>
                </a:rPr>
                <a:t> России от 25.12.2019 N Р-145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"Об утверждении методологии (целевой модели) наставничества обучающихся для организаций, осуществляющих образовательную деятельность … определена примерная модель наставничества для обучающихся</a:t>
              </a:r>
              <a:endParaRPr lang="ru-RU" sz="1500" b="1" kern="1200" dirty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5958840" y="3143250"/>
            <a:ext cx="2647950" cy="3714750"/>
            <a:chOff x="161394" y="182395"/>
            <a:chExt cx="2475014" cy="34834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1394" y="182395"/>
              <a:ext cx="2457413" cy="3414923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234328" y="256231"/>
              <a:ext cx="2402080" cy="3409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  </a:t>
              </a:r>
              <a:r>
                <a:rPr lang="ru-RU" sz="1400" dirty="0" smtClean="0">
                  <a:solidFill>
                    <a:srgbClr val="002060"/>
                  </a:solidFill>
                </a:rPr>
                <a:t>Письмо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400" dirty="0" smtClean="0">
                  <a:solidFill>
                    <a:srgbClr val="002060"/>
                  </a:solidFill>
                </a:rPr>
                <a:t> России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N АЗ-1128/08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«О направлении методических рекомендаций по разработке и внедрению системы (целевой модели) наставничества педагогических работников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    в образовательных организациях  определяет примерную  модель реализации системы наставничества для педагогических работников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8926195" y="3107055"/>
            <a:ext cx="2384425" cy="3696335"/>
            <a:chOff x="84936" y="111885"/>
            <a:chExt cx="2392408" cy="38003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4936" y="111885"/>
              <a:ext cx="2391228" cy="3800310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526" y="148556"/>
              <a:ext cx="2391818" cy="3676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 </a:t>
              </a:r>
              <a:r>
                <a:rPr lang="ru-RU" dirty="0" smtClean="0">
                  <a:solidFill>
                    <a:srgbClr val="000066"/>
                  </a:solidFill>
                </a:rPr>
                <a:t>Письмо Мин.просвещения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России от 23.01.2020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№ МР-42/-02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«О направлении целевой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модели наставничества и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методических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рекомендаций»</a:t>
              </a:r>
              <a:endParaRPr lang="ru-RU" kern="1200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емья\Desktop\Hands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85" y="144379"/>
            <a:ext cx="1828800" cy="15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3451" y="2695074"/>
            <a:ext cx="4922949" cy="4162926"/>
            <a:chOff x="85494" y="133225"/>
            <a:chExt cx="2408389" cy="36339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4" y="133225"/>
              <a:ext cx="2408389" cy="3633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!</a:t>
              </a:r>
              <a:r>
                <a:rPr lang="ru-RU" sz="24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Необходимость </a:t>
              </a:r>
              <a:r>
                <a:rPr lang="ru-RU" sz="2000" dirty="0" smtClean="0">
                  <a:solidFill>
                    <a:srgbClr val="002060"/>
                  </a:solidFill>
                </a:rPr>
                <a:t>новой </a:t>
              </a:r>
              <a:r>
                <a:rPr lang="ru-RU" sz="1600" dirty="0" smtClean="0">
                  <a:solidFill>
                    <a:srgbClr val="002060"/>
                  </a:solidFill>
                </a:rPr>
                <a:t> формы взаимодействия педагогов ! 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700" dirty="0" smtClean="0">
                  <a:solidFill>
                    <a:schemeClr val="tx1"/>
                  </a:solidFill>
                </a:rPr>
                <a:t>  </a:t>
              </a:r>
              <a:r>
                <a:rPr lang="ru-RU" sz="2000" dirty="0" smtClean="0">
                  <a:solidFill>
                    <a:srgbClr val="000066"/>
                  </a:solidFill>
                </a:rPr>
                <a:t>Педагоги   поддерживают     создание профессиональных </a:t>
              </a:r>
              <a:endParaRPr lang="ru-RU" sz="20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000" dirty="0" smtClean="0">
                  <a:solidFill>
                    <a:srgbClr val="000066"/>
                  </a:solidFill>
                </a:rPr>
                <a:t> </a:t>
              </a:r>
              <a:r>
                <a:rPr lang="ru-RU" sz="2000" dirty="0" smtClean="0">
                  <a:solidFill>
                    <a:srgbClr val="000066"/>
                  </a:solidFill>
                </a:rPr>
                <a:t>  </a:t>
              </a:r>
              <a:r>
                <a:rPr lang="ru-RU" sz="2000" dirty="0" smtClean="0">
                  <a:solidFill>
                    <a:srgbClr val="000066"/>
                  </a:solidFill>
                </a:rPr>
                <a:t>обучающихся </a:t>
              </a:r>
              <a:r>
                <a:rPr lang="ru-RU" sz="2000" dirty="0" smtClean="0">
                  <a:solidFill>
                    <a:srgbClr val="000066"/>
                  </a:solidFill>
                </a:rPr>
                <a:t>сообществ ( ПОС )</a:t>
              </a:r>
              <a:endParaRPr lang="ru-RU" sz="15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ru-RU" dirty="0" smtClean="0">
                  <a:solidFill>
                    <a:srgbClr val="000066"/>
                  </a:solidFill>
                </a:rPr>
                <a:t>как </a:t>
              </a:r>
              <a:r>
                <a:rPr lang="ru-RU" dirty="0" smtClean="0">
                  <a:solidFill>
                    <a:srgbClr val="C00000"/>
                  </a:solidFill>
                </a:rPr>
                <a:t>ИНИЦИАТИВНОГО сообщества</a:t>
              </a:r>
              <a:r>
                <a:rPr lang="ru-RU" dirty="0" smtClean="0">
                  <a:solidFill>
                    <a:srgbClr val="000066"/>
                  </a:solidFill>
                </a:rPr>
                <a:t>,  ориентированного на конкретные проблемы педагогов </a:t>
              </a:r>
              <a:r>
                <a:rPr lang="ru-RU" dirty="0" smtClean="0">
                  <a:solidFill>
                    <a:srgbClr val="000066"/>
                  </a:solidFill>
                </a:rPr>
                <a:t>,</a:t>
              </a:r>
              <a:endParaRPr lang="ru-RU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ru-RU" dirty="0" smtClean="0">
                  <a:solidFill>
                    <a:srgbClr val="000066"/>
                  </a:solidFill>
                </a:rPr>
                <a:t> как </a:t>
              </a:r>
              <a:r>
                <a:rPr lang="ru-RU" dirty="0" smtClean="0">
                  <a:solidFill>
                    <a:srgbClr val="C00000"/>
                  </a:solidFill>
                </a:rPr>
                <a:t>СОБЫТИЙНОЙ  ОБЩНОСТИ</a:t>
              </a:r>
              <a:r>
                <a:rPr lang="ru-RU" dirty="0" smtClean="0">
                  <a:solidFill>
                    <a:srgbClr val="000066"/>
                  </a:solidFill>
                </a:rPr>
                <a:t>, ценностно-смысловым основанием которой является поиск </a:t>
              </a:r>
              <a:r>
                <a:rPr lang="ru-RU" dirty="0" smtClean="0">
                  <a:solidFill>
                    <a:srgbClr val="C00000"/>
                  </a:solidFill>
                </a:rPr>
                <a:t>достижения образовательных результатов</a:t>
              </a:r>
              <a:r>
                <a:rPr lang="ru-RU" dirty="0" smtClean="0">
                  <a:solidFill>
                    <a:srgbClr val="000066"/>
                  </a:solidFill>
                </a:rPr>
                <a:t> и собственного личностно-профессионального развития </a:t>
              </a:r>
              <a:r>
                <a:rPr lang="ru-RU" dirty="0" smtClean="0">
                  <a:solidFill>
                    <a:srgbClr val="C00000"/>
                  </a:solidFill>
                </a:rPr>
                <a:t>в процессе кооперации друг с другом</a:t>
              </a:r>
              <a:endParaRPr lang="ru-RU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94684" y="2767263"/>
            <a:ext cx="2815389" cy="3920920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698231" y="2451100"/>
            <a:ext cx="3261158" cy="4407535"/>
            <a:chOff x="177952" y="-158871"/>
            <a:chExt cx="2168233" cy="392867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3740" y="138850"/>
              <a:ext cx="2132445" cy="3449833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77952" y="-158871"/>
              <a:ext cx="2147829" cy="392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solidFill>
                  <a:srgbClr val="000066"/>
                </a:solidFill>
              </a:endParaRP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! </a:t>
              </a:r>
              <a:r>
                <a:rPr lang="ru-RU" b="1" dirty="0" smtClean="0">
                  <a:solidFill>
                    <a:srgbClr val="000066"/>
                  </a:solidFill>
                </a:rPr>
                <a:t>Необходимость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непрерывности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ПРАКТИКО-ОРИЕНТИРОВАННОГО</a:t>
              </a:r>
            </a:p>
            <a:p>
              <a:pPr marL="114300" lvl="1" indent="-114300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образования  педагогов</a:t>
              </a:r>
              <a:endParaRPr lang="ru-RU" sz="1500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совместное обучение («учить себя самому», «учить себя в  ПОС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»),</a:t>
              </a:r>
              <a:endParaRPr lang="ru-RU" sz="1500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Исследование собственной наставнической и педагогической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деятельности, </a:t>
              </a:r>
              <a:endParaRPr lang="ru-RU" sz="1500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успешные практики наставничества и их диссеминация  в МСО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678906" y="2743200"/>
            <a:ext cx="277929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! </a:t>
            </a:r>
            <a:r>
              <a:rPr lang="ru-RU" sz="1400" b="1" dirty="0" smtClean="0">
                <a:solidFill>
                  <a:srgbClr val="000066"/>
                </a:solidFill>
              </a:rPr>
              <a:t>ВАЖНОСТЬ  изменений в культуре взаимодействия педагогов, вызванных временем </a:t>
            </a:r>
          </a:p>
          <a:p>
            <a:endParaRPr lang="ru-RU" sz="1400" b="1" dirty="0" smtClean="0">
              <a:solidFill>
                <a:srgbClr val="000066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Горизонтальные связи между наставником и </a:t>
            </a: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педагогами,</a:t>
            </a:r>
            <a:endParaRPr lang="ru-RU" sz="1400" b="1" dirty="0" smtClean="0">
              <a:solidFill>
                <a:srgbClr val="000066"/>
              </a:solidFill>
              <a:cs typeface="+mn-e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Эффективная и поддерживаемая педагогами  модель деятельности наставника </a:t>
            </a: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ПОС,</a:t>
            </a:r>
            <a:endParaRPr lang="ru-RU" sz="1400" b="1" dirty="0" smtClean="0">
              <a:solidFill>
                <a:srgbClr val="000066"/>
              </a:solidFill>
              <a:cs typeface="+mn-ea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Применение  современных инструментов развития общности, развития личностного и профессионального потенциала педагога </a:t>
            </a:r>
            <a:r>
              <a:rPr lang="ru-RU" sz="1400" b="1" dirty="0" smtClean="0">
                <a:solidFill>
                  <a:srgbClr val="000066"/>
                </a:solidFill>
                <a:cs typeface="+mn-ea"/>
              </a:rPr>
              <a:t>. </a:t>
            </a:r>
            <a:endParaRPr lang="ru-RU" sz="1400" b="1" dirty="0" smtClean="0">
              <a:solidFill>
                <a:srgbClr val="000066"/>
              </a:solidFill>
              <a:cs typeface="+mn-ea"/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61937" y="336884"/>
            <a:ext cx="9625263" cy="91440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Цель проекта: </a:t>
            </a:r>
            <a:r>
              <a:rPr lang="ru-RU" sz="2400" b="1" dirty="0" smtClean="0">
                <a:solidFill>
                  <a:srgbClr val="002060"/>
                </a:solidFill>
              </a:rPr>
              <a:t>Запуск и стабилизация механизмов эффективного наставничества в ПОС образовательных организаций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58190" y="1596189"/>
            <a:ext cx="9541042" cy="91440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Актуальность и обоснованность </a:t>
            </a:r>
            <a:r>
              <a:rPr lang="ru-RU" sz="2400" b="1" dirty="0" smtClean="0">
                <a:solidFill>
                  <a:srgbClr val="002060"/>
                </a:solidFill>
              </a:rPr>
              <a:t>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2172"/>
            <a:ext cx="11911263" cy="5927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Внедрение инструмента эффективного наставничества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деятельность ОО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339915" y="3331780"/>
            <a:ext cx="4852086" cy="19136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Наставляемые </a:t>
            </a:r>
            <a:endParaRPr lang="ru-RU" sz="3600" b="1" dirty="0"/>
          </a:p>
        </p:txBody>
      </p:sp>
      <p:sp>
        <p:nvSpPr>
          <p:cNvPr id="6" name="Сердце 5"/>
          <p:cNvSpPr/>
          <p:nvPr/>
        </p:nvSpPr>
        <p:spPr>
          <a:xfrm>
            <a:off x="3710151" y="2361988"/>
            <a:ext cx="3878317" cy="3707026"/>
          </a:xfrm>
          <a:prstGeom prst="hear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Активное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ВЗАИМО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действие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3331780"/>
            <a:ext cx="3880022" cy="1908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Наставники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228600"/>
            <a:ext cx="8662737" cy="91440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Способ решения проблемы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Учитель\Desktop\de6b024f-fd26-429c-a345-9e9f4287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337" y="3173392"/>
            <a:ext cx="4563423" cy="36846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00789" y="1239253"/>
            <a:ext cx="2779295" cy="127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Ежедневный </a:t>
            </a:r>
          </a:p>
          <a:p>
            <a:pPr algn="ctr"/>
            <a:r>
              <a:rPr lang="ru-RU" sz="2400" b="1" dirty="0" smtClean="0"/>
              <a:t>мастер-класс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9697" y="2869323"/>
            <a:ext cx="4897820" cy="1208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 Ежедневное увеличение собственных ресурсов </a:t>
            </a:r>
          </a:p>
        </p:txBody>
      </p:sp>
      <p:sp>
        <p:nvSpPr>
          <p:cNvPr id="9" name="Овал 8"/>
          <p:cNvSpPr/>
          <p:nvPr/>
        </p:nvSpPr>
        <p:spPr>
          <a:xfrm>
            <a:off x="336331" y="4391526"/>
            <a:ext cx="4487918" cy="1383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Доверие</a:t>
            </a:r>
          </a:p>
          <a:p>
            <a:pPr algn="ctr"/>
            <a:r>
              <a:rPr lang="ru-RU" sz="2400" b="1" dirty="0" smtClean="0"/>
              <a:t>Польза </a:t>
            </a:r>
          </a:p>
          <a:p>
            <a:pPr algn="ctr"/>
            <a:r>
              <a:rPr lang="ru-RU" sz="2400" b="1" dirty="0" smtClean="0"/>
              <a:t>Авторитет</a:t>
            </a:r>
          </a:p>
          <a:p>
            <a:pPr algn="ctr"/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8037094" y="1251284"/>
            <a:ext cx="4154905" cy="1395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Искренняя заинтересованность в развитии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7236368" y="2937642"/>
            <a:ext cx="4766443" cy="134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Способность </a:t>
            </a:r>
            <a:r>
              <a:rPr lang="ru-RU" sz="2400" b="1" dirty="0" smtClean="0"/>
              <a:t>работать </a:t>
            </a:r>
          </a:p>
          <a:p>
            <a:pPr algn="ctr"/>
            <a:r>
              <a:rPr lang="ru-RU" sz="2400" b="1" dirty="0" smtClean="0"/>
              <a:t>в продуктивном альянсе 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8506325" y="4523874"/>
            <a:ext cx="3212433" cy="1311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Готовность к рефлексии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028" y="6208251"/>
            <a:ext cx="177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НАСТАВНИК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4980" y="6187230"/>
            <a:ext cx="2445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НАСТАВЛЯЕМЫЙ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71600" y="228600"/>
            <a:ext cx="8662737" cy="914400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Преимущества  инструмента наставничества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07" y="782053"/>
            <a:ext cx="11727498" cy="6075947"/>
          </a:xfrm>
        </p:spPr>
      </p:pic>
      <p:sp>
        <p:nvSpPr>
          <p:cNvPr id="18" name="Прямоугольник 17"/>
          <p:cNvSpPr/>
          <p:nvPr/>
        </p:nvSpPr>
        <p:spPr>
          <a:xfrm>
            <a:off x="7182853" y="4584032"/>
            <a:ext cx="1873720" cy="8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/>
              <a:t>Сравнение</a:t>
            </a:r>
          </a:p>
          <a:p>
            <a:pPr algn="ctr"/>
            <a:r>
              <a:rPr lang="ru-RU" sz="2000" b="1" dirty="0" smtClean="0"/>
              <a:t> с другим коллегой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86245" y="2959100"/>
            <a:ext cx="3705292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/>
              <a:t>Решение реальных проблемных </a:t>
            </a:r>
            <a:r>
              <a:rPr lang="ru-RU" sz="2000" b="1" dirty="0" smtClean="0"/>
              <a:t>вопросов</a:t>
            </a:r>
            <a:r>
              <a:rPr lang="ru-RU" sz="2000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100</a:t>
            </a:r>
            <a:r>
              <a:rPr lang="ru-RU" sz="2000" b="1" dirty="0" smtClean="0">
                <a:solidFill>
                  <a:srgbClr val="C00000"/>
                </a:solidFill>
              </a:rPr>
              <a:t>%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9496" y="1612233"/>
            <a:ext cx="3946358" cy="102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>Коммуникация на основе доверия и личного выбора    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14611" y="950495"/>
            <a:ext cx="3577389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 Эмоционально-интеллектуальный стиль </a:t>
            </a:r>
            <a:r>
              <a:rPr lang="ru-RU" sz="2400" b="1" dirty="0" smtClean="0">
                <a:solidFill>
                  <a:srgbClr val="C00000"/>
                </a:solidFill>
              </a:rPr>
              <a:t>100</a:t>
            </a:r>
            <a:r>
              <a:rPr lang="ru-RU" sz="2400" b="1" dirty="0" smtClean="0">
                <a:solidFill>
                  <a:srgbClr val="C00000"/>
                </a:solidFill>
              </a:rPr>
              <a:t>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1123" y="2374233"/>
            <a:ext cx="1975508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/>
              <a:t>Поверхностные оценки 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66519" y="4584032"/>
            <a:ext cx="2267585" cy="875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 smtClean="0"/>
              <a:t>Риторические вопросы</a:t>
            </a:r>
            <a:endParaRPr lang="ru-RU" sz="2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63779" y="1468511"/>
            <a:ext cx="2108810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err="1" smtClean="0"/>
              <a:t>Монологичность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2054" y="4355430"/>
            <a:ext cx="2105526" cy="5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/>
              <a:t>Формальная критика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938462" y="5263126"/>
            <a:ext cx="2598822" cy="64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/>
              <a:t>Административный стиль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98832" y="1961147"/>
            <a:ext cx="3320715" cy="86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algn="ctr"/>
            <a:r>
              <a:rPr lang="ru-RU" sz="2400" dirty="0" smtClean="0"/>
              <a:t>Практики  открытости, обратная связь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100%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8733" y="2816827"/>
            <a:ext cx="2244090" cy="675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Конкуренция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6330" y="725214"/>
            <a:ext cx="83767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4695" y="0"/>
            <a:ext cx="11658599" cy="866275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Выбираем поддержку и развитие!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847" y="1604966"/>
            <a:ext cx="2842162" cy="21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1246" y="1383632"/>
            <a:ext cx="43121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       Я- ЗРИТЕЛЬ </a:t>
            </a:r>
          </a:p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652D"/>
                </a:solidFill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присутствую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*Я  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выполняю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я подчиняюсь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 </a:t>
            </a:r>
            <a:endParaRPr lang="ru-RU" b="1" i="1" dirty="0" smtClean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копирования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Методическое объединение </a:t>
            </a:r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– пространство  для  выполнения  обязанностей  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              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17" y="4800600"/>
            <a:ext cx="4726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*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МЕРОПРИЯТИЙНОСТЬ  с достаточной долей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сценарности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Педагог даёт  ОБРАТНУЮ СВЯЗЬ в виде реплик  общего характера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3947" y="1167063"/>
            <a:ext cx="49480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Я – УЧАСТНИК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 инициативен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могу ошибаться</a:t>
            </a:r>
          </a:p>
          <a:p>
            <a:pPr>
              <a:buFont typeface="Arial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Я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успешен</a:t>
            </a:r>
          </a:p>
          <a:p>
            <a:pPr>
              <a:buFont typeface="Arial" charset="0"/>
              <a:buChar char="•"/>
            </a:pPr>
            <a:endParaRPr lang="ru-RU" i="1" dirty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взаимодействия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4547" y="3934326"/>
            <a:ext cx="5887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Профессиональное </a:t>
            </a:r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обучающееся  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  сообщество  </a:t>
            </a:r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– пространство </a:t>
            </a:r>
          </a:p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 для размышлений,  самореализации </a:t>
            </a:r>
          </a:p>
          <a:p>
            <a:endParaRPr lang="ru-RU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* СО-БЫТИЙНОСТЬ  с достаточной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                   долей импровизации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Педагог даёт  ОБРАТНУЮ СВЯЗЬ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в виде вопросов  и восхищений</a:t>
            </a:r>
          </a:p>
        </p:txBody>
      </p:sp>
      <p:sp>
        <p:nvSpPr>
          <p:cNvPr id="9" name="Заголовок 1"/>
          <p:cNvSpPr txBox="1"/>
          <p:nvPr/>
        </p:nvSpPr>
        <p:spPr>
          <a:xfrm>
            <a:off x="0" y="875814"/>
            <a:ext cx="12192000" cy="42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Ценностная  перезагрузка   взаимодействия с наставником     </a:t>
            </a:r>
            <a:r>
              <a:rPr lang="ru-RU" sz="2800" b="1" noProof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0800000">
            <a:off x="7483091" y="1910388"/>
            <a:ext cx="2060301" cy="538521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444166" y="1974956"/>
            <a:ext cx="1508719" cy="532274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/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0543" y="219287"/>
            <a:ext cx="242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012" y="264695"/>
            <a:ext cx="11345778" cy="866273"/>
          </a:xfrm>
          <a:prstGeom prst="rect">
            <a:avLst/>
          </a:prstGeom>
          <a:gradFill flip="none" rotWithShape="1">
            <a:gsLst>
              <a:gs pos="37000">
                <a:srgbClr val="EEF7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1750">
            <a:solidFill>
              <a:srgbClr val="FF9999"/>
            </a:solidFill>
          </a:ln>
          <a:effectLst>
            <a:glow rad="139700">
              <a:srgbClr val="FF9933">
                <a:alpha val="40000"/>
              </a:srgb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Ценностная перезагрузка взаимодействия с наставником   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1314</Words>
  <Application>Microsoft Office PowerPoint</Application>
  <PresentationFormat>Произвольный</PresentationFormat>
  <Paragraphs>291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Ресурсное обеспечение инновационного проекта </vt:lpstr>
      <vt:lpstr>Слайд 15</vt:lpstr>
      <vt:lpstr>Слайд 16</vt:lpstr>
      <vt:lpstr>                                    1)100% вовлеченность педагогов в деятельность ПОС, 2)повышение образовательных результатов обучающихся, 3) апробирована модель эффективного наставничества в МСО. 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cab336</dc:creator>
  <cp:lastModifiedBy>Учитель</cp:lastModifiedBy>
  <cp:revision>338</cp:revision>
  <dcterms:created xsi:type="dcterms:W3CDTF">2022-08-09T08:03:00Z</dcterms:created>
  <dcterms:modified xsi:type="dcterms:W3CDTF">2023-06-20T11:08:04Z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98F2A2ED28C64603902E3FC8B828C9FB</vt:lpwstr>
  </property>
  <property fmtid="{D5CDD505-2E9C-101B-9397-08002B2CF9AE}" pid="3" name="KSOProductBuildVer">
    <vt:lpwstr>1049-11.2.0.11537</vt:lpwstr>
  </property>
</Properties>
</file>